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9" r:id="rId3"/>
    <p:sldId id="284" r:id="rId4"/>
    <p:sldId id="281" r:id="rId5"/>
    <p:sldId id="274" r:id="rId6"/>
    <p:sldId id="278" r:id="rId7"/>
    <p:sldId id="267" r:id="rId8"/>
    <p:sldId id="265" r:id="rId9"/>
    <p:sldId id="277" r:id="rId10"/>
    <p:sldId id="268" r:id="rId11"/>
  </p:sldIdLst>
  <p:sldSz cx="9144000" cy="5143500" type="screen16x9"/>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389626"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779252"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16887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558503"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1948129" algn="l" defTabSz="779252"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337755" algn="l" defTabSz="779252"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2727381" algn="l" defTabSz="779252"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117007" algn="l" defTabSz="779252"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23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p:restoredTop sz="94589"/>
  </p:normalViewPr>
  <p:slideViewPr>
    <p:cSldViewPr>
      <p:cViewPr varScale="1">
        <p:scale>
          <a:sx n="160" d="100"/>
          <a:sy n="160" d="100"/>
        </p:scale>
        <p:origin x="520" y="176"/>
      </p:cViewPr>
      <p:guideLst>
        <p:guide orient="horz" pos="323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1919E8-1FD8-794E-92DC-F4EF3A813C1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292992D3-D490-7A45-82DF-173EAD0C899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ED7A8DD-C611-FA42-8F5F-D468890F8B51}" type="datetimeFigureOut">
              <a:rPr lang="en-US" altLang="en-US"/>
              <a:pPr>
                <a:defRPr/>
              </a:pPr>
              <a:t>9/30/24</a:t>
            </a:fld>
            <a:endParaRPr lang="en-US" altLang="en-US"/>
          </a:p>
        </p:txBody>
      </p:sp>
      <p:sp>
        <p:nvSpPr>
          <p:cNvPr id="4" name="Slide Image Placeholder 3">
            <a:extLst>
              <a:ext uri="{FF2B5EF4-FFF2-40B4-BE49-F238E27FC236}">
                <a16:creationId xmlns:a16="http://schemas.microsoft.com/office/drawing/2014/main" id="{BD1A43AD-2F1C-F944-88F4-7CE3B1383B0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A12ACFE-36D1-2847-9DAA-73708561F82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a:extLst>
              <a:ext uri="{FF2B5EF4-FFF2-40B4-BE49-F238E27FC236}">
                <a16:creationId xmlns:a16="http://schemas.microsoft.com/office/drawing/2014/main" id="{6C1BE433-8A01-3A45-83D4-AFD746AB0ED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07B5D2D3-B19A-1947-B576-B8AACB6EBB0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2D9CF5A-F32C-4444-A8D2-7A579A5C24C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389626" rtl="0" eaLnBrk="0" fontAlgn="base" hangingPunct="0">
      <a:spcBef>
        <a:spcPct val="30000"/>
      </a:spcBef>
      <a:spcAft>
        <a:spcPct val="0"/>
      </a:spcAft>
      <a:defRPr sz="1023" kern="1200">
        <a:solidFill>
          <a:schemeClr val="tx1"/>
        </a:solidFill>
        <a:latin typeface="+mn-lt"/>
        <a:ea typeface="ＭＳ Ｐゴシック" charset="0"/>
        <a:cs typeface="ＭＳ Ｐゴシック" charset="0"/>
      </a:defRPr>
    </a:lvl1pPr>
    <a:lvl2pPr marL="389626" algn="l" defTabSz="389626" rtl="0" eaLnBrk="0" fontAlgn="base" hangingPunct="0">
      <a:spcBef>
        <a:spcPct val="30000"/>
      </a:spcBef>
      <a:spcAft>
        <a:spcPct val="0"/>
      </a:spcAft>
      <a:defRPr sz="1023" kern="1200">
        <a:solidFill>
          <a:schemeClr val="tx1"/>
        </a:solidFill>
        <a:latin typeface="+mn-lt"/>
        <a:ea typeface="ＭＳ Ｐゴシック" charset="0"/>
        <a:cs typeface="+mn-cs"/>
      </a:defRPr>
    </a:lvl2pPr>
    <a:lvl3pPr marL="779252" algn="l" defTabSz="389626" rtl="0" eaLnBrk="0" fontAlgn="base" hangingPunct="0">
      <a:spcBef>
        <a:spcPct val="30000"/>
      </a:spcBef>
      <a:spcAft>
        <a:spcPct val="0"/>
      </a:spcAft>
      <a:defRPr sz="1023" kern="1200">
        <a:solidFill>
          <a:schemeClr val="tx1"/>
        </a:solidFill>
        <a:latin typeface="+mn-lt"/>
        <a:ea typeface="ＭＳ Ｐゴシック" charset="0"/>
        <a:cs typeface="+mn-cs"/>
      </a:defRPr>
    </a:lvl3pPr>
    <a:lvl4pPr marL="1168878" algn="l" defTabSz="389626" rtl="0" eaLnBrk="0" fontAlgn="base" hangingPunct="0">
      <a:spcBef>
        <a:spcPct val="30000"/>
      </a:spcBef>
      <a:spcAft>
        <a:spcPct val="0"/>
      </a:spcAft>
      <a:defRPr sz="1023" kern="1200">
        <a:solidFill>
          <a:schemeClr val="tx1"/>
        </a:solidFill>
        <a:latin typeface="+mn-lt"/>
        <a:ea typeface="ＭＳ Ｐゴシック" charset="0"/>
        <a:cs typeface="+mn-cs"/>
      </a:defRPr>
    </a:lvl4pPr>
    <a:lvl5pPr marL="1558503" algn="l" defTabSz="389626" rtl="0" eaLnBrk="0" fontAlgn="base" hangingPunct="0">
      <a:spcBef>
        <a:spcPct val="30000"/>
      </a:spcBef>
      <a:spcAft>
        <a:spcPct val="0"/>
      </a:spcAft>
      <a:defRPr sz="1023" kern="1200">
        <a:solidFill>
          <a:schemeClr val="tx1"/>
        </a:solidFill>
        <a:latin typeface="+mn-lt"/>
        <a:ea typeface="ＭＳ Ｐゴシック" charset="0"/>
        <a:cs typeface="+mn-cs"/>
      </a:defRPr>
    </a:lvl5pPr>
    <a:lvl6pPr marL="1948129" algn="l" defTabSz="389626" rtl="0" eaLnBrk="1" latinLnBrk="0" hangingPunct="1">
      <a:defRPr sz="1023" kern="1200">
        <a:solidFill>
          <a:schemeClr val="tx1"/>
        </a:solidFill>
        <a:latin typeface="+mn-lt"/>
        <a:ea typeface="+mn-ea"/>
        <a:cs typeface="+mn-cs"/>
      </a:defRPr>
    </a:lvl6pPr>
    <a:lvl7pPr marL="2337755" algn="l" defTabSz="389626" rtl="0" eaLnBrk="1" latinLnBrk="0" hangingPunct="1">
      <a:defRPr sz="1023" kern="1200">
        <a:solidFill>
          <a:schemeClr val="tx1"/>
        </a:solidFill>
        <a:latin typeface="+mn-lt"/>
        <a:ea typeface="+mn-ea"/>
        <a:cs typeface="+mn-cs"/>
      </a:defRPr>
    </a:lvl7pPr>
    <a:lvl8pPr marL="2727381" algn="l" defTabSz="389626" rtl="0" eaLnBrk="1" latinLnBrk="0" hangingPunct="1">
      <a:defRPr sz="1023" kern="1200">
        <a:solidFill>
          <a:schemeClr val="tx1"/>
        </a:solidFill>
        <a:latin typeface="+mn-lt"/>
        <a:ea typeface="+mn-ea"/>
        <a:cs typeface="+mn-cs"/>
      </a:defRPr>
    </a:lvl8pPr>
    <a:lvl9pPr marL="3117007" algn="l" defTabSz="389626" rtl="0" eaLnBrk="1" latinLnBrk="0" hangingPunct="1">
      <a:defRPr sz="10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1DFB3E34-B37B-BB4D-84C8-C4A55DF60CE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A6EBC2C2-8C47-9044-9C36-0433CB9751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27DE37D3-7BA6-E24E-AD2C-76A6F05820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8410FF-62B1-0C46-8E14-4405EF4E11E7}"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453"/>
            <a:ext cx="7772400" cy="1102885"/>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1"/>
            <a:ext cx="6400800" cy="1314725"/>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5DC31AD0-2CB1-FD4A-98F5-E644D81F2C26}"/>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65C22F6C-6CA5-9A49-838D-C13A83A41DB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D234E704-E77A-554D-886D-4038F88D18A9}"/>
              </a:ext>
            </a:extLst>
          </p:cNvPr>
          <p:cNvSpPr>
            <a:spLocks noGrp="1" noChangeArrowheads="1"/>
          </p:cNvSpPr>
          <p:nvPr>
            <p:ph type="sldNum" sz="quarter" idx="12"/>
          </p:nvPr>
        </p:nvSpPr>
        <p:spPr>
          <a:ln/>
        </p:spPr>
        <p:txBody>
          <a:bodyPr/>
          <a:lstStyle>
            <a:lvl1pPr>
              <a:defRPr/>
            </a:lvl1pPr>
          </a:lstStyle>
          <a:p>
            <a:fld id="{7EBE2BC0-3838-C544-9AA7-872CB4E7DC46}" type="slidenum">
              <a:rPr lang="en-AU" altLang="en-US"/>
              <a:pPr/>
              <a:t>‹#›</a:t>
            </a:fld>
            <a:endParaRPr lang="en-AU" altLang="en-US"/>
          </a:p>
        </p:txBody>
      </p:sp>
    </p:spTree>
    <p:extLst>
      <p:ext uri="{BB962C8B-B14F-4D97-AF65-F5344CB8AC3E}">
        <p14:creationId xmlns:p14="http://schemas.microsoft.com/office/powerpoint/2010/main" val="285871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A0317729-D345-1B4B-A7D1-2BC1A21A7F22}"/>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D30E579F-08BD-224D-9AE0-6A613AAD2CF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67C4CEF7-6541-F348-B6CA-6093EE1B0BCD}"/>
              </a:ext>
            </a:extLst>
          </p:cNvPr>
          <p:cNvSpPr>
            <a:spLocks noGrp="1" noChangeArrowheads="1"/>
          </p:cNvSpPr>
          <p:nvPr>
            <p:ph type="sldNum" sz="quarter" idx="12"/>
          </p:nvPr>
        </p:nvSpPr>
        <p:spPr>
          <a:ln/>
        </p:spPr>
        <p:txBody>
          <a:bodyPr/>
          <a:lstStyle>
            <a:lvl1pPr>
              <a:defRPr/>
            </a:lvl1pPr>
          </a:lstStyle>
          <a:p>
            <a:fld id="{E4FF1AE4-1B84-DF4B-8464-CAA931234250}" type="slidenum">
              <a:rPr lang="en-AU" altLang="en-US"/>
              <a:pPr/>
              <a:t>‹#›</a:t>
            </a:fld>
            <a:endParaRPr lang="en-AU" altLang="en-US"/>
          </a:p>
        </p:txBody>
      </p:sp>
    </p:spTree>
    <p:extLst>
      <p:ext uri="{BB962C8B-B14F-4D97-AF65-F5344CB8AC3E}">
        <p14:creationId xmlns:p14="http://schemas.microsoft.com/office/powerpoint/2010/main" val="196893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70"/>
            <a:ext cx="2057400" cy="4388461"/>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1" y="206070"/>
            <a:ext cx="5969000" cy="43884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331FAE66-AA0D-7C40-8F94-6FFF701E977B}"/>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83F86196-6E65-3148-BD49-5DCDFEE6E5C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44D8DAC3-04E0-264E-9962-0D52908EA111}"/>
              </a:ext>
            </a:extLst>
          </p:cNvPr>
          <p:cNvSpPr>
            <a:spLocks noGrp="1" noChangeArrowheads="1"/>
          </p:cNvSpPr>
          <p:nvPr>
            <p:ph type="sldNum" sz="quarter" idx="12"/>
          </p:nvPr>
        </p:nvSpPr>
        <p:spPr>
          <a:ln/>
        </p:spPr>
        <p:txBody>
          <a:bodyPr/>
          <a:lstStyle>
            <a:lvl1pPr>
              <a:defRPr/>
            </a:lvl1pPr>
          </a:lstStyle>
          <a:p>
            <a:fld id="{B510AF91-23C4-9743-AF3B-49FDD9C6A3A0}" type="slidenum">
              <a:rPr lang="en-AU" altLang="en-US"/>
              <a:pPr/>
              <a:t>‹#›</a:t>
            </a:fld>
            <a:endParaRPr lang="en-AU" altLang="en-US"/>
          </a:p>
        </p:txBody>
      </p:sp>
    </p:spTree>
    <p:extLst>
      <p:ext uri="{BB962C8B-B14F-4D97-AF65-F5344CB8AC3E}">
        <p14:creationId xmlns:p14="http://schemas.microsoft.com/office/powerpoint/2010/main" val="302071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FABE34ED-B661-B94C-A4FE-12F64AF31A61}"/>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0A1D13DD-42FD-104D-B6CE-A1A6A1C9C16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D2F7670E-60C4-3D44-8EF6-3A6C5B14C745}"/>
              </a:ext>
            </a:extLst>
          </p:cNvPr>
          <p:cNvSpPr>
            <a:spLocks noGrp="1" noChangeArrowheads="1"/>
          </p:cNvSpPr>
          <p:nvPr>
            <p:ph type="sldNum" sz="quarter" idx="12"/>
          </p:nvPr>
        </p:nvSpPr>
        <p:spPr>
          <a:ln/>
        </p:spPr>
        <p:txBody>
          <a:bodyPr/>
          <a:lstStyle>
            <a:lvl1pPr>
              <a:defRPr/>
            </a:lvl1pPr>
          </a:lstStyle>
          <a:p>
            <a:fld id="{A53E7965-F22A-034A-8596-9109D7840823}" type="slidenum">
              <a:rPr lang="en-AU" altLang="en-US"/>
              <a:pPr/>
              <a:t>‹#›</a:t>
            </a:fld>
            <a:endParaRPr lang="en-AU" altLang="en-US"/>
          </a:p>
        </p:txBody>
      </p:sp>
    </p:spTree>
    <p:extLst>
      <p:ext uri="{BB962C8B-B14F-4D97-AF65-F5344CB8AC3E}">
        <p14:creationId xmlns:p14="http://schemas.microsoft.com/office/powerpoint/2010/main" val="367493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3305359"/>
            <a:ext cx="7772400" cy="1021282"/>
          </a:xfrm>
        </p:spPr>
        <p:txBody>
          <a:bodyPr anchor="t"/>
          <a:lstStyle>
            <a:lvl1pPr algn="l">
              <a:defRPr sz="3000" b="1" cap="all"/>
            </a:lvl1pPr>
          </a:lstStyle>
          <a:p>
            <a:r>
              <a:rPr lang="en-US"/>
              <a:t>Click to edit Master title style</a:t>
            </a:r>
            <a:endParaRPr lang="en-AU"/>
          </a:p>
        </p:txBody>
      </p:sp>
      <p:sp>
        <p:nvSpPr>
          <p:cNvPr id="3" name="Text Placeholder 2"/>
          <p:cNvSpPr>
            <a:spLocks noGrp="1"/>
          </p:cNvSpPr>
          <p:nvPr>
            <p:ph type="body" idx="1"/>
          </p:nvPr>
        </p:nvSpPr>
        <p:spPr>
          <a:xfrm>
            <a:off x="721784" y="2180219"/>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077A2F0B-E33B-9646-9271-6AFB530E850B}"/>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45EEBFE3-3F30-E44D-8E78-C39AB141E6E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85BADC45-4841-804E-94DC-9D63EE3D7F57}"/>
              </a:ext>
            </a:extLst>
          </p:cNvPr>
          <p:cNvSpPr>
            <a:spLocks noGrp="1" noChangeArrowheads="1"/>
          </p:cNvSpPr>
          <p:nvPr>
            <p:ph type="sldNum" sz="quarter" idx="12"/>
          </p:nvPr>
        </p:nvSpPr>
        <p:spPr>
          <a:ln/>
        </p:spPr>
        <p:txBody>
          <a:bodyPr/>
          <a:lstStyle>
            <a:lvl1pPr>
              <a:defRPr/>
            </a:lvl1pPr>
          </a:lstStyle>
          <a:p>
            <a:fld id="{1F898031-80D6-CD41-881F-5AFC7BEDC812}" type="slidenum">
              <a:rPr lang="en-AU" altLang="en-US"/>
              <a:pPr/>
              <a:t>‹#›</a:t>
            </a:fld>
            <a:endParaRPr lang="en-AU" altLang="en-US"/>
          </a:p>
        </p:txBody>
      </p:sp>
    </p:spTree>
    <p:extLst>
      <p:ext uri="{BB962C8B-B14F-4D97-AF65-F5344CB8AC3E}">
        <p14:creationId xmlns:p14="http://schemas.microsoft.com/office/powerpoint/2010/main" val="286497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1"/>
            <a:ext cx="4013200" cy="339438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3601" y="1200151"/>
            <a:ext cx="4013200" cy="339438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256571A2-DA5A-FA4D-9E08-7341B84F5833}"/>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90BB6F18-0EE7-0041-98DE-D08F17EA17DA}"/>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0ECC6FF9-183B-D74A-B29C-0BC3A0FA0ACA}"/>
              </a:ext>
            </a:extLst>
          </p:cNvPr>
          <p:cNvSpPr>
            <a:spLocks noGrp="1" noChangeArrowheads="1"/>
          </p:cNvSpPr>
          <p:nvPr>
            <p:ph type="sldNum" sz="quarter" idx="12"/>
          </p:nvPr>
        </p:nvSpPr>
        <p:spPr>
          <a:ln/>
        </p:spPr>
        <p:txBody>
          <a:bodyPr/>
          <a:lstStyle>
            <a:lvl1pPr>
              <a:defRPr/>
            </a:lvl1pPr>
          </a:lstStyle>
          <a:p>
            <a:fld id="{2D0F0209-F015-CA45-8EBB-2B27E3DC6D3A}" type="slidenum">
              <a:rPr lang="en-AU" altLang="en-US"/>
              <a:pPr/>
              <a:t>‹#›</a:t>
            </a:fld>
            <a:endParaRPr lang="en-AU" altLang="en-US"/>
          </a:p>
        </p:txBody>
      </p:sp>
    </p:spTree>
    <p:extLst>
      <p:ext uri="{BB962C8B-B14F-4D97-AF65-F5344CB8AC3E}">
        <p14:creationId xmlns:p14="http://schemas.microsoft.com/office/powerpoint/2010/main" val="143337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519"/>
            <a:ext cx="4040718" cy="47973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248"/>
            <a:ext cx="4040718" cy="296328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6085" y="1151519"/>
            <a:ext cx="4040716" cy="47973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6085" y="1631248"/>
            <a:ext cx="4040716" cy="296328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87BC2DF2-062E-0E4C-BA25-AFE083915F86}"/>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D1C6914F-C64A-E840-BA4C-BE404E58E12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93DBB62A-4E06-124C-AF13-C51164D7D9AE}"/>
              </a:ext>
            </a:extLst>
          </p:cNvPr>
          <p:cNvSpPr>
            <a:spLocks noGrp="1" noChangeArrowheads="1"/>
          </p:cNvSpPr>
          <p:nvPr>
            <p:ph type="sldNum" sz="quarter" idx="12"/>
          </p:nvPr>
        </p:nvSpPr>
        <p:spPr>
          <a:ln/>
        </p:spPr>
        <p:txBody>
          <a:bodyPr/>
          <a:lstStyle>
            <a:lvl1pPr>
              <a:defRPr/>
            </a:lvl1pPr>
          </a:lstStyle>
          <a:p>
            <a:fld id="{7046E19C-9202-CF46-9209-48FC96219D90}" type="slidenum">
              <a:rPr lang="en-AU" altLang="en-US"/>
              <a:pPr/>
              <a:t>‹#›</a:t>
            </a:fld>
            <a:endParaRPr lang="en-AU" altLang="en-US"/>
          </a:p>
        </p:txBody>
      </p:sp>
    </p:spTree>
    <p:extLst>
      <p:ext uri="{BB962C8B-B14F-4D97-AF65-F5344CB8AC3E}">
        <p14:creationId xmlns:p14="http://schemas.microsoft.com/office/powerpoint/2010/main" val="343724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BD177741-B5E6-3747-AF5E-B10424EE20AA}"/>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4E8433D6-5EA9-DC4F-A187-C959BE346F0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EF4CB5AB-22EE-BE46-8291-492316F45DFF}"/>
              </a:ext>
            </a:extLst>
          </p:cNvPr>
          <p:cNvSpPr>
            <a:spLocks noGrp="1" noChangeArrowheads="1"/>
          </p:cNvSpPr>
          <p:nvPr>
            <p:ph type="sldNum" sz="quarter" idx="12"/>
          </p:nvPr>
        </p:nvSpPr>
        <p:spPr>
          <a:ln/>
        </p:spPr>
        <p:txBody>
          <a:bodyPr/>
          <a:lstStyle>
            <a:lvl1pPr>
              <a:defRPr/>
            </a:lvl1pPr>
          </a:lstStyle>
          <a:p>
            <a:fld id="{7786D765-6257-B140-B99D-B4A3FAE3510C}" type="slidenum">
              <a:rPr lang="en-AU" altLang="en-US"/>
              <a:pPr/>
              <a:t>‹#›</a:t>
            </a:fld>
            <a:endParaRPr lang="en-AU" altLang="en-US"/>
          </a:p>
        </p:txBody>
      </p:sp>
    </p:spTree>
    <p:extLst>
      <p:ext uri="{BB962C8B-B14F-4D97-AF65-F5344CB8AC3E}">
        <p14:creationId xmlns:p14="http://schemas.microsoft.com/office/powerpoint/2010/main" val="387698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76A8CE-6BBA-3B40-B920-6233E717ED75}"/>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A363D9EF-443F-314E-8AEC-B809F16557CB}"/>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0BF71CB8-B49C-AE4F-A331-FA85968547B1}"/>
              </a:ext>
            </a:extLst>
          </p:cNvPr>
          <p:cNvSpPr>
            <a:spLocks noGrp="1" noChangeArrowheads="1"/>
          </p:cNvSpPr>
          <p:nvPr>
            <p:ph type="sldNum" sz="quarter" idx="12"/>
          </p:nvPr>
        </p:nvSpPr>
        <p:spPr>
          <a:ln/>
        </p:spPr>
        <p:txBody>
          <a:bodyPr/>
          <a:lstStyle>
            <a:lvl1pPr>
              <a:defRPr/>
            </a:lvl1pPr>
          </a:lstStyle>
          <a:p>
            <a:fld id="{4B571F13-3AC0-D049-BB75-7011D9F313FB}" type="slidenum">
              <a:rPr lang="en-AU" altLang="en-US"/>
              <a:pPr/>
              <a:t>‹#›</a:t>
            </a:fld>
            <a:endParaRPr lang="en-AU" altLang="en-US"/>
          </a:p>
        </p:txBody>
      </p:sp>
    </p:spTree>
    <p:extLst>
      <p:ext uri="{BB962C8B-B14F-4D97-AF65-F5344CB8AC3E}">
        <p14:creationId xmlns:p14="http://schemas.microsoft.com/office/powerpoint/2010/main" val="66532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422"/>
            <a:ext cx="3007784" cy="872087"/>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3575051" y="204422"/>
            <a:ext cx="5111749" cy="43901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508"/>
            <a:ext cx="3007784" cy="351802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72395F56-A756-7D48-8AE4-5D56DE702D41}"/>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8951E68B-8019-2A49-93EF-748234984E9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1BF59453-CC25-2E47-BB91-2A4A8148F02E}"/>
              </a:ext>
            </a:extLst>
          </p:cNvPr>
          <p:cNvSpPr>
            <a:spLocks noGrp="1" noChangeArrowheads="1"/>
          </p:cNvSpPr>
          <p:nvPr>
            <p:ph type="sldNum" sz="quarter" idx="12"/>
          </p:nvPr>
        </p:nvSpPr>
        <p:spPr>
          <a:ln/>
        </p:spPr>
        <p:txBody>
          <a:bodyPr/>
          <a:lstStyle>
            <a:lvl1pPr>
              <a:defRPr/>
            </a:lvl1pPr>
          </a:lstStyle>
          <a:p>
            <a:fld id="{EB37285E-003D-AE44-9AD8-7822098F8474}" type="slidenum">
              <a:rPr lang="en-AU" altLang="en-US"/>
              <a:pPr/>
              <a:t>‹#›</a:t>
            </a:fld>
            <a:endParaRPr lang="en-AU" altLang="en-US"/>
          </a:p>
        </p:txBody>
      </p:sp>
    </p:spTree>
    <p:extLst>
      <p:ext uri="{BB962C8B-B14F-4D97-AF65-F5344CB8AC3E}">
        <p14:creationId xmlns:p14="http://schemas.microsoft.com/office/powerpoint/2010/main" val="1181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8" y="3600450"/>
            <a:ext cx="5486400" cy="425328"/>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2818" y="459947"/>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AU" noProof="0"/>
          </a:p>
        </p:txBody>
      </p:sp>
      <p:sp>
        <p:nvSpPr>
          <p:cNvPr id="4" name="Text Placeholder 3"/>
          <p:cNvSpPr>
            <a:spLocks noGrp="1"/>
          </p:cNvSpPr>
          <p:nvPr>
            <p:ph type="body" sz="half" idx="2"/>
          </p:nvPr>
        </p:nvSpPr>
        <p:spPr>
          <a:xfrm>
            <a:off x="1792818" y="4025778"/>
            <a:ext cx="5486400" cy="6033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48763227-8971-C64E-B1C6-2EA390126A7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2F24FB96-970B-1646-AF11-D26D6327956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D5C13122-5E81-BB41-8062-22496075B8F2}"/>
              </a:ext>
            </a:extLst>
          </p:cNvPr>
          <p:cNvSpPr>
            <a:spLocks noGrp="1" noChangeArrowheads="1"/>
          </p:cNvSpPr>
          <p:nvPr>
            <p:ph type="sldNum" sz="quarter" idx="12"/>
          </p:nvPr>
        </p:nvSpPr>
        <p:spPr>
          <a:ln/>
        </p:spPr>
        <p:txBody>
          <a:bodyPr/>
          <a:lstStyle>
            <a:lvl1pPr>
              <a:defRPr/>
            </a:lvl1pPr>
          </a:lstStyle>
          <a:p>
            <a:fld id="{61D0AC67-69A4-6C47-8318-9BCAAFC96341}" type="slidenum">
              <a:rPr lang="en-AU" altLang="en-US"/>
              <a:pPr/>
              <a:t>‹#›</a:t>
            </a:fld>
            <a:endParaRPr lang="en-AU" altLang="en-US"/>
          </a:p>
        </p:txBody>
      </p:sp>
    </p:spTree>
    <p:extLst>
      <p:ext uri="{BB962C8B-B14F-4D97-AF65-F5344CB8AC3E}">
        <p14:creationId xmlns:p14="http://schemas.microsoft.com/office/powerpoint/2010/main" val="306307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E8B6C5-826D-EE47-9B1C-2B535798783D}"/>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A13DDCC1-19F3-C44A-8ED3-54118DB59FDB}"/>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0AFB9FC2-976D-E148-892F-70714A1E1E9F}"/>
              </a:ext>
            </a:extLst>
          </p:cNvPr>
          <p:cNvSpPr>
            <a:spLocks noGrp="1" noChangeArrowheads="1"/>
          </p:cNvSpPr>
          <p:nvPr>
            <p:ph type="dt" sz="half" idx="2"/>
          </p:nvPr>
        </p:nvSpPr>
        <p:spPr bwMode="auto">
          <a:xfrm>
            <a:off x="457200" y="4683919"/>
            <a:ext cx="2133600" cy="355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ea typeface="+mn-ea"/>
                <a:cs typeface="+mn-cs"/>
              </a:defRPr>
            </a:lvl1pPr>
          </a:lstStyle>
          <a:p>
            <a:pPr>
              <a:defRPr/>
            </a:pPr>
            <a:endParaRPr lang="en-AU"/>
          </a:p>
        </p:txBody>
      </p:sp>
      <p:sp>
        <p:nvSpPr>
          <p:cNvPr id="1029" name="Rectangle 5">
            <a:extLst>
              <a:ext uri="{FF2B5EF4-FFF2-40B4-BE49-F238E27FC236}">
                <a16:creationId xmlns:a16="http://schemas.microsoft.com/office/drawing/2014/main" id="{A33FBB3F-B1A9-C542-AE25-5CB1642BF940}"/>
              </a:ext>
            </a:extLst>
          </p:cNvPr>
          <p:cNvSpPr>
            <a:spLocks noGrp="1" noChangeArrowheads="1"/>
          </p:cNvSpPr>
          <p:nvPr>
            <p:ph type="ftr" sz="quarter" idx="3"/>
          </p:nvPr>
        </p:nvSpPr>
        <p:spPr bwMode="auto">
          <a:xfrm>
            <a:off x="3124200" y="4683919"/>
            <a:ext cx="2895600" cy="355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mn-ea"/>
                <a:cs typeface="+mn-cs"/>
              </a:defRPr>
            </a:lvl1pPr>
          </a:lstStyle>
          <a:p>
            <a:pPr>
              <a:defRPr/>
            </a:pPr>
            <a:endParaRPr lang="en-AU"/>
          </a:p>
        </p:txBody>
      </p:sp>
      <p:sp>
        <p:nvSpPr>
          <p:cNvPr id="1030" name="Rectangle 6">
            <a:extLst>
              <a:ext uri="{FF2B5EF4-FFF2-40B4-BE49-F238E27FC236}">
                <a16:creationId xmlns:a16="http://schemas.microsoft.com/office/drawing/2014/main" id="{E0EC1C67-2EBC-334B-AC59-ECFF23B169C2}"/>
              </a:ext>
            </a:extLst>
          </p:cNvPr>
          <p:cNvSpPr>
            <a:spLocks noGrp="1" noChangeArrowheads="1"/>
          </p:cNvSpPr>
          <p:nvPr>
            <p:ph type="sldNum" sz="quarter" idx="4"/>
          </p:nvPr>
        </p:nvSpPr>
        <p:spPr bwMode="auto">
          <a:xfrm>
            <a:off x="6553200" y="4683919"/>
            <a:ext cx="2133600" cy="355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fld id="{F63AFFE3-A6F6-904A-8349-200DE365AB5F}"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rgbClr val="BBB079"/>
          </a:solidFill>
          <a:latin typeface="+mn-lt"/>
          <a:ea typeface="ＭＳ Ｐゴシック" charset="-128"/>
          <a:cs typeface="ＭＳ Ｐゴシック" charset="-128"/>
        </a:defRPr>
      </a:lvl1pPr>
      <a:lvl2pPr marL="557213" indent="-214313" algn="l" rtl="0" eaLnBrk="0" fontAlgn="base" hangingPunct="0">
        <a:spcBef>
          <a:spcPct val="20000"/>
        </a:spcBef>
        <a:spcAft>
          <a:spcPct val="0"/>
        </a:spcAft>
        <a:buChar char="–"/>
        <a:defRPr sz="2100">
          <a:solidFill>
            <a:srgbClr val="84DFF7"/>
          </a:solidFill>
          <a:latin typeface="+mn-lt"/>
          <a:ea typeface="ＭＳ Ｐゴシック" charset="-128"/>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charset="-128"/>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charset="-128"/>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charset="-128"/>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geas.unimelb.edu.au/study/field-trips#third-year-field-trip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0">
            <a:extLst>
              <a:ext uri="{FF2B5EF4-FFF2-40B4-BE49-F238E27FC236}">
                <a16:creationId xmlns:a16="http://schemas.microsoft.com/office/drawing/2014/main" id="{B75C0EE6-06B3-084C-89D5-EE99E77AD889}"/>
              </a:ext>
            </a:extLst>
          </p:cNvPr>
          <p:cNvSpPr>
            <a:spLocks noChangeArrowheads="1"/>
          </p:cNvSpPr>
          <p:nvPr/>
        </p:nvSpPr>
        <p:spPr bwMode="auto">
          <a:xfrm>
            <a:off x="857250" y="3319462"/>
            <a:ext cx="7429500" cy="1824038"/>
          </a:xfrm>
          <a:prstGeom prst="rect">
            <a:avLst/>
          </a:prstGeom>
          <a:solidFill>
            <a:srgbClr val="0029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BBB07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84DFF7"/>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350">
              <a:solidFill>
                <a:schemeClr val="tx1"/>
              </a:solidFill>
              <a:latin typeface="Avenir Book" panose="02000503020000020003" pitchFamily="2" charset="0"/>
            </a:endParaRPr>
          </a:p>
        </p:txBody>
      </p:sp>
      <p:pic>
        <p:nvPicPr>
          <p:cNvPr id="14341" name="Picture 9">
            <a:extLst>
              <a:ext uri="{FF2B5EF4-FFF2-40B4-BE49-F238E27FC236}">
                <a16:creationId xmlns:a16="http://schemas.microsoft.com/office/drawing/2014/main" id="{760C3EE9-D9D6-204A-A3A2-C2F6A8169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2" y="411510"/>
            <a:ext cx="9060332" cy="473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5FCF8710-645E-0345-96F4-C789CD9649FF}"/>
              </a:ext>
            </a:extLst>
          </p:cNvPr>
          <p:cNvGrpSpPr/>
          <p:nvPr/>
        </p:nvGrpSpPr>
        <p:grpSpPr>
          <a:xfrm>
            <a:off x="54802" y="0"/>
            <a:ext cx="9060332" cy="1396604"/>
            <a:chOff x="54802" y="0"/>
            <a:chExt cx="9060332" cy="1396604"/>
          </a:xfrm>
        </p:grpSpPr>
        <p:sp>
          <p:nvSpPr>
            <p:cNvPr id="14337" name="Rectangle 8">
              <a:extLst>
                <a:ext uri="{FF2B5EF4-FFF2-40B4-BE49-F238E27FC236}">
                  <a16:creationId xmlns:a16="http://schemas.microsoft.com/office/drawing/2014/main" id="{43D4EECB-DC10-404D-8225-57E47B209D41}"/>
                </a:ext>
              </a:extLst>
            </p:cNvPr>
            <p:cNvSpPr>
              <a:spLocks noChangeArrowheads="1"/>
            </p:cNvSpPr>
            <p:nvPr/>
          </p:nvSpPr>
          <p:spPr bwMode="auto">
            <a:xfrm>
              <a:off x="54802" y="0"/>
              <a:ext cx="9060332" cy="1396604"/>
            </a:xfrm>
            <a:prstGeom prst="rect">
              <a:avLst/>
            </a:prstGeom>
            <a:solidFill>
              <a:srgbClr val="002952"/>
            </a:solidFill>
            <a:ln w="9525">
              <a:solidFill>
                <a:schemeClr val="tx1"/>
              </a:solidFill>
              <a:miter lim="800000"/>
              <a:headEnd/>
              <a:tailEnd/>
            </a:ln>
          </p:spPr>
          <p:txBody>
            <a:bodyPr wrap="none" anchor="ctr"/>
            <a:lstStyle>
              <a:lvl1pPr>
                <a:spcBef>
                  <a:spcPct val="20000"/>
                </a:spcBef>
                <a:buChar char="•"/>
                <a:defRPr sz="3200">
                  <a:solidFill>
                    <a:srgbClr val="BBB07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84DFF7"/>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350">
                <a:solidFill>
                  <a:schemeClr val="tx1"/>
                </a:solidFill>
                <a:latin typeface="Avenir Book" panose="02000503020000020003" pitchFamily="2" charset="0"/>
              </a:endParaRPr>
            </a:p>
          </p:txBody>
        </p:sp>
        <p:pic>
          <p:nvPicPr>
            <p:cNvPr id="14338" name="Picture 5" descr="UOM-Rev3D_S_Sm_new">
              <a:extLst>
                <a:ext uri="{FF2B5EF4-FFF2-40B4-BE49-F238E27FC236}">
                  <a16:creationId xmlns:a16="http://schemas.microsoft.com/office/drawing/2014/main" id="{CA88D6C0-F0AD-A54F-AC9C-A4F877F6E40F}"/>
                </a:ext>
              </a:extLst>
            </p:cNvPr>
            <p:cNvPicPr>
              <a:picLocks noChangeAspect="1" noChangeArrowheads="1"/>
            </p:cNvPicPr>
            <p:nvPr/>
          </p:nvPicPr>
          <p:blipFill>
            <a:blip r:embed="rId3">
              <a:lum contrast="4000"/>
              <a:extLst>
                <a:ext uri="{28A0092B-C50C-407E-A947-70E740481C1C}">
                  <a14:useLocalDpi xmlns:a14="http://schemas.microsoft.com/office/drawing/2010/main" val="0"/>
                </a:ext>
              </a:extLst>
            </a:blip>
            <a:srcRect/>
            <a:stretch>
              <a:fillRect/>
            </a:stretch>
          </p:blipFill>
          <p:spPr bwMode="auto">
            <a:xfrm>
              <a:off x="962025" y="185737"/>
              <a:ext cx="9810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a:extLst>
                <a:ext uri="{FF2B5EF4-FFF2-40B4-BE49-F238E27FC236}">
                  <a16:creationId xmlns:a16="http://schemas.microsoft.com/office/drawing/2014/main" id="{CAD9D210-ECB1-2142-B450-31B3107C9269}"/>
                </a:ext>
              </a:extLst>
            </p:cNvPr>
            <p:cNvSpPr>
              <a:spLocks noChangeArrowheads="1"/>
            </p:cNvSpPr>
            <p:nvPr/>
          </p:nvSpPr>
          <p:spPr bwMode="auto">
            <a:xfrm>
              <a:off x="2171700" y="148829"/>
              <a:ext cx="564713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BBB07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84DFF7"/>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AU" altLang="en-US" sz="1350" dirty="0">
                  <a:solidFill>
                    <a:schemeClr val="bg1"/>
                  </a:solidFill>
                  <a:latin typeface="Avenir Book" panose="02000503020000020003" pitchFamily="2" charset="0"/>
                </a:rPr>
                <a:t>FACULTY OF SCIENCE</a:t>
              </a:r>
            </a:p>
            <a:p>
              <a:pPr eaLnBrk="1" hangingPunct="1">
                <a:spcBef>
                  <a:spcPct val="0"/>
                </a:spcBef>
                <a:buFontTx/>
                <a:buNone/>
              </a:pPr>
              <a:r>
                <a:rPr lang="en-AU" altLang="en-US" sz="1500" dirty="0">
                  <a:solidFill>
                    <a:schemeClr val="bg1"/>
                  </a:solidFill>
                  <a:latin typeface="Avenir Book" panose="02000503020000020003" pitchFamily="2" charset="0"/>
                </a:rPr>
                <a:t>SCHOOL OF GEOGRAPHY, EARTH AND ATMOPSHERIC SCIENCES</a:t>
              </a:r>
              <a:endParaRPr lang="en-AU" altLang="en-US" sz="2100" dirty="0">
                <a:solidFill>
                  <a:schemeClr val="bg1"/>
                </a:solidFill>
                <a:latin typeface="Avenir Book" panose="02000503020000020003" pitchFamily="2" charset="0"/>
              </a:endParaRPr>
            </a:p>
          </p:txBody>
        </p:sp>
        <p:sp>
          <p:nvSpPr>
            <p:cNvPr id="14342" name="TextBox 7">
              <a:extLst>
                <a:ext uri="{FF2B5EF4-FFF2-40B4-BE49-F238E27FC236}">
                  <a16:creationId xmlns:a16="http://schemas.microsoft.com/office/drawing/2014/main" id="{A06B020C-156A-E24A-9D89-59F6F1B54776}"/>
                </a:ext>
              </a:extLst>
            </p:cNvPr>
            <p:cNvSpPr txBox="1">
              <a:spLocks noChangeArrowheads="1"/>
            </p:cNvSpPr>
            <p:nvPr/>
          </p:nvSpPr>
          <p:spPr bwMode="auto">
            <a:xfrm>
              <a:off x="2159794" y="742950"/>
              <a:ext cx="6012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BBB07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84DFF7"/>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FFFF00"/>
                  </a:solidFill>
                  <a:latin typeface="Avenir Book" panose="02000503020000020003" pitchFamily="2" charset="0"/>
                </a:rPr>
                <a:t>GEOG30023/90026 Global climate change in context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41EF247F-E706-8341-81E7-18C0B5D91DD5}"/>
              </a:ext>
            </a:extLst>
          </p:cNvPr>
          <p:cNvSpPr>
            <a:spLocks noGrp="1" noChangeArrowheads="1"/>
          </p:cNvSpPr>
          <p:nvPr>
            <p:ph type="title"/>
          </p:nvPr>
        </p:nvSpPr>
        <p:spPr/>
        <p:txBody>
          <a:bodyPr/>
          <a:lstStyle/>
          <a:p>
            <a:r>
              <a:rPr lang="en-US" altLang="en-US">
                <a:latin typeface="Avenir Book" panose="02000503020000020003" pitchFamily="2" charset="0"/>
                <a:ea typeface="ＭＳ Ｐゴシック" panose="020B0600070205080204" pitchFamily="34" charset="-128"/>
              </a:rPr>
              <a:t>What you need to bring</a:t>
            </a:r>
          </a:p>
        </p:txBody>
      </p:sp>
      <p:sp>
        <p:nvSpPr>
          <p:cNvPr id="3" name="Content Placeholder 2">
            <a:extLst>
              <a:ext uri="{FF2B5EF4-FFF2-40B4-BE49-F238E27FC236}">
                <a16:creationId xmlns:a16="http://schemas.microsoft.com/office/drawing/2014/main" id="{F2871BD6-8284-2449-87F1-E661BD631996}"/>
              </a:ext>
            </a:extLst>
          </p:cNvPr>
          <p:cNvSpPr>
            <a:spLocks noGrp="1"/>
          </p:cNvSpPr>
          <p:nvPr>
            <p:ph idx="1"/>
          </p:nvPr>
        </p:nvSpPr>
        <p:spPr>
          <a:xfrm>
            <a:off x="573983" y="1200150"/>
            <a:ext cx="3744415" cy="3627835"/>
          </a:xfrm>
        </p:spPr>
        <p:txBody>
          <a:bodyPr>
            <a:normAutofit fontScale="62500" lnSpcReduction="20000"/>
          </a:bodyPr>
          <a:lstStyle/>
          <a:p>
            <a:pPr marL="385763" indent="-385763">
              <a:buNone/>
              <a:defRPr/>
            </a:pPr>
            <a:r>
              <a:rPr lang="en-US" b="1" dirty="0">
                <a:solidFill>
                  <a:srgbClr val="FF0000"/>
                </a:solidFill>
                <a:latin typeface="Avenir Book" panose="02000503020000020003" pitchFamily="2" charset="0"/>
              </a:rPr>
              <a:t>Essential</a:t>
            </a:r>
          </a:p>
          <a:p>
            <a:pPr>
              <a:defRPr/>
            </a:pPr>
            <a:r>
              <a:rPr lang="en-US" dirty="0">
                <a:solidFill>
                  <a:srgbClr val="FF0000"/>
                </a:solidFill>
                <a:latin typeface="Avenir Book" panose="02000503020000020003" pitchFamily="2" charset="0"/>
              </a:rPr>
              <a:t>Sleeping bag and pillow case</a:t>
            </a:r>
          </a:p>
          <a:p>
            <a:pPr>
              <a:defRPr/>
            </a:pPr>
            <a:r>
              <a:rPr lang="en-US" dirty="0">
                <a:solidFill>
                  <a:srgbClr val="FF0000"/>
                </a:solidFill>
                <a:latin typeface="Avenir Book" panose="02000503020000020003" pitchFamily="2" charset="0"/>
              </a:rPr>
              <a:t>Tent if you have one</a:t>
            </a:r>
          </a:p>
          <a:p>
            <a:pPr>
              <a:defRPr/>
            </a:pPr>
            <a:r>
              <a:rPr lang="en-US" dirty="0">
                <a:solidFill>
                  <a:srgbClr val="FF0000"/>
                </a:solidFill>
                <a:latin typeface="Avenir Book" panose="02000503020000020003" pitchFamily="2" charset="0"/>
              </a:rPr>
              <a:t>Good quality wet weather gear</a:t>
            </a:r>
          </a:p>
          <a:p>
            <a:pPr>
              <a:defRPr/>
            </a:pPr>
            <a:r>
              <a:rPr lang="en-US" dirty="0">
                <a:solidFill>
                  <a:srgbClr val="FF0000"/>
                </a:solidFill>
                <a:latin typeface="Avenir Book" panose="02000503020000020003" pitchFamily="2" charset="0"/>
              </a:rPr>
              <a:t>Cool weather gear</a:t>
            </a:r>
          </a:p>
          <a:p>
            <a:pPr>
              <a:defRPr/>
            </a:pPr>
            <a:r>
              <a:rPr lang="en-US" dirty="0">
                <a:solidFill>
                  <a:srgbClr val="FF0000"/>
                </a:solidFill>
                <a:latin typeface="Avenir Book" panose="02000503020000020003" pitchFamily="2" charset="0"/>
              </a:rPr>
              <a:t>Sturdy field boots</a:t>
            </a:r>
          </a:p>
          <a:p>
            <a:pPr>
              <a:defRPr/>
            </a:pPr>
            <a:r>
              <a:rPr lang="en-US" dirty="0">
                <a:solidFill>
                  <a:srgbClr val="FF0000"/>
                </a:solidFill>
                <a:latin typeface="Avenir Book" panose="02000503020000020003" pitchFamily="2" charset="0"/>
              </a:rPr>
              <a:t>Gear to eat with: plate, bowl, eating irons...</a:t>
            </a:r>
          </a:p>
          <a:p>
            <a:pPr>
              <a:defRPr/>
            </a:pPr>
            <a:r>
              <a:rPr lang="en-US" dirty="0">
                <a:solidFill>
                  <a:srgbClr val="FF0000"/>
                </a:solidFill>
                <a:latin typeface="Avenir Book" panose="02000503020000020003" pitchFamily="2" charset="0"/>
              </a:rPr>
              <a:t>Field items: notebook, pens/pencils, ruler, calculator, weather protection for notebook</a:t>
            </a:r>
          </a:p>
          <a:p>
            <a:pPr>
              <a:defRPr/>
            </a:pPr>
            <a:r>
              <a:rPr lang="en-US" dirty="0">
                <a:solidFill>
                  <a:srgbClr val="FF0000"/>
                </a:solidFill>
                <a:latin typeface="Avenir Book" panose="02000503020000020003" pitchFamily="2" charset="0"/>
              </a:rPr>
              <a:t>Spare torch</a:t>
            </a:r>
          </a:p>
          <a:p>
            <a:pPr>
              <a:defRPr/>
            </a:pPr>
            <a:r>
              <a:rPr lang="en-US" b="1" dirty="0">
                <a:solidFill>
                  <a:srgbClr val="FF0000"/>
                </a:solidFill>
                <a:latin typeface="Avenir Book" panose="02000503020000020003" pitchFamily="2" charset="0"/>
              </a:rPr>
              <a:t>Spare small clean backpack and clean clothes for caving</a:t>
            </a:r>
          </a:p>
          <a:p>
            <a:pPr>
              <a:defRPr/>
            </a:pPr>
            <a:r>
              <a:rPr lang="en-US" dirty="0">
                <a:solidFill>
                  <a:srgbClr val="FF0000"/>
                </a:solidFill>
                <a:latin typeface="Avenir Book" panose="02000503020000020003" pitchFamily="2" charset="0"/>
              </a:rPr>
              <a:t>Loo paper</a:t>
            </a:r>
          </a:p>
        </p:txBody>
      </p:sp>
      <p:sp>
        <p:nvSpPr>
          <p:cNvPr id="24579" name="Content Placeholder 2">
            <a:extLst>
              <a:ext uri="{FF2B5EF4-FFF2-40B4-BE49-F238E27FC236}">
                <a16:creationId xmlns:a16="http://schemas.microsoft.com/office/drawing/2014/main" id="{10EC26F2-71A6-C847-9B0C-4C7D074911B6}"/>
              </a:ext>
            </a:extLst>
          </p:cNvPr>
          <p:cNvSpPr txBox="1">
            <a:spLocks noChangeArrowheads="1"/>
          </p:cNvSpPr>
          <p:nvPr/>
        </p:nvSpPr>
        <p:spPr bwMode="auto">
          <a:xfrm>
            <a:off x="4572000" y="1202532"/>
            <a:ext cx="3744415"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Char char="•"/>
              <a:defRPr sz="3200">
                <a:solidFill>
                  <a:srgbClr val="BBB079"/>
                </a:solidFill>
                <a:latin typeface="Arial" panose="020B0604020202020204" pitchFamily="34" charset="0"/>
                <a:ea typeface="ＭＳ Ｐゴシック" panose="020B0600070205080204" pitchFamily="34" charset="-128"/>
              </a:defRPr>
            </a:lvl1pPr>
            <a:lvl2pPr marL="742950" indent="-285750" defTabSz="457200">
              <a:spcBef>
                <a:spcPct val="20000"/>
              </a:spcBef>
              <a:buChar char="–"/>
              <a:defRPr sz="2800">
                <a:solidFill>
                  <a:srgbClr val="84DFF7"/>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FontTx/>
              <a:buNone/>
            </a:pPr>
            <a:r>
              <a:rPr lang="en-US" altLang="en-US" sz="1500" b="1" dirty="0">
                <a:solidFill>
                  <a:schemeClr val="tx1"/>
                </a:solidFill>
                <a:latin typeface="Avenir Book" panose="02000503020000020003" pitchFamily="2" charset="0"/>
              </a:rPr>
              <a:t>Highly desirable</a:t>
            </a:r>
          </a:p>
          <a:p>
            <a:pPr eaLnBrk="1" hangingPunct="1">
              <a:lnSpc>
                <a:spcPct val="90000"/>
              </a:lnSpc>
            </a:pPr>
            <a:r>
              <a:rPr lang="en-US" altLang="en-US" sz="1500" dirty="0">
                <a:solidFill>
                  <a:schemeClr val="tx1"/>
                </a:solidFill>
                <a:latin typeface="Avenir Book" panose="02000503020000020003" pitchFamily="2" charset="0"/>
              </a:rPr>
              <a:t>Laptop</a:t>
            </a:r>
          </a:p>
          <a:p>
            <a:pPr eaLnBrk="1" hangingPunct="1">
              <a:lnSpc>
                <a:spcPct val="90000"/>
              </a:lnSpc>
            </a:pPr>
            <a:r>
              <a:rPr lang="en-US" altLang="en-US" sz="1500" dirty="0">
                <a:solidFill>
                  <a:schemeClr val="tx1"/>
                </a:solidFill>
                <a:latin typeface="Avenir Book" panose="02000503020000020003" pitchFamily="2" charset="0"/>
              </a:rPr>
              <a:t>Camera</a:t>
            </a:r>
          </a:p>
          <a:p>
            <a:pPr eaLnBrk="1" hangingPunct="1">
              <a:lnSpc>
                <a:spcPct val="90000"/>
              </a:lnSpc>
            </a:pPr>
            <a:r>
              <a:rPr lang="en-US" altLang="en-US" sz="1500" dirty="0">
                <a:solidFill>
                  <a:schemeClr val="tx1"/>
                </a:solidFill>
                <a:latin typeface="Avenir Book" panose="02000503020000020003" pitchFamily="2" charset="0"/>
              </a:rPr>
              <a:t>Music (subject to approval by the drivers!)</a:t>
            </a:r>
          </a:p>
          <a:p>
            <a:pPr eaLnBrk="1" hangingPunct="1">
              <a:lnSpc>
                <a:spcPct val="90000"/>
              </a:lnSpc>
            </a:pPr>
            <a:endParaRPr lang="en-US" altLang="en-US" sz="1500" dirty="0">
              <a:solidFill>
                <a:schemeClr val="tx1"/>
              </a:solidFill>
              <a:latin typeface="Avenir Book" panose="02000503020000020003" pitchFamily="2" charset="0"/>
            </a:endParaRPr>
          </a:p>
          <a:p>
            <a:pPr eaLnBrk="1" hangingPunct="1">
              <a:lnSpc>
                <a:spcPct val="90000"/>
              </a:lnSpc>
            </a:pPr>
            <a:endParaRPr lang="en-US" altLang="en-US" sz="1500" dirty="0">
              <a:solidFill>
                <a:schemeClr val="tx1"/>
              </a:solidFill>
              <a:latin typeface="Avenir Book" panose="02000503020000020003" pitchFamily="2" charset="0"/>
            </a:endParaRPr>
          </a:p>
          <a:p>
            <a:pPr eaLnBrk="1" hangingPunct="1">
              <a:lnSpc>
                <a:spcPct val="90000"/>
              </a:lnSpc>
              <a:buFontTx/>
              <a:buNone/>
            </a:pPr>
            <a:r>
              <a:rPr lang="en-US" altLang="en-US" sz="1500" dirty="0">
                <a:solidFill>
                  <a:schemeClr val="tx1"/>
                </a:solidFill>
                <a:latin typeface="Avenir Book" panose="02000503020000020003" pitchFamily="2" charset="0"/>
              </a:rPr>
              <a:t>NB: bringing fresh food into NZ is generally prohibited, so most of what you will eat will need to be purchased there. All gear you bring will need to be clean, otherwise it will be nuked when you clear customs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itle 12">
            <a:extLst>
              <a:ext uri="{FF2B5EF4-FFF2-40B4-BE49-F238E27FC236}">
                <a16:creationId xmlns:a16="http://schemas.microsoft.com/office/drawing/2014/main" id="{FB90D670-1758-C94B-8E64-1D987E9B6915}"/>
              </a:ext>
            </a:extLst>
          </p:cNvPr>
          <p:cNvSpPr>
            <a:spLocks noGrp="1" noChangeArrowheads="1"/>
          </p:cNvSpPr>
          <p:nvPr>
            <p:ph type="title"/>
          </p:nvPr>
        </p:nvSpPr>
        <p:spPr/>
        <p:txBody>
          <a:bodyPr/>
          <a:lstStyle/>
          <a:p>
            <a:r>
              <a:rPr lang="en-US" altLang="en-US" dirty="0">
                <a:solidFill>
                  <a:srgbClr val="FFFFFF"/>
                </a:solidFill>
                <a:latin typeface="Avenir Book" panose="02000503020000020003" pitchFamily="2" charset="0"/>
                <a:ea typeface="ＭＳ Ｐゴシック" panose="020B0600070205080204" pitchFamily="34" charset="-128"/>
              </a:rPr>
              <a:t>Aims of the subject</a:t>
            </a:r>
          </a:p>
        </p:txBody>
      </p:sp>
      <p:sp>
        <p:nvSpPr>
          <p:cNvPr id="15363" name="Rectangle 1">
            <a:extLst>
              <a:ext uri="{FF2B5EF4-FFF2-40B4-BE49-F238E27FC236}">
                <a16:creationId xmlns:a16="http://schemas.microsoft.com/office/drawing/2014/main" id="{C5FB60B4-13B5-1C4E-933D-63B54406F84C}"/>
              </a:ext>
            </a:extLst>
          </p:cNvPr>
          <p:cNvSpPr>
            <a:spLocks noChangeArrowheads="1"/>
          </p:cNvSpPr>
          <p:nvPr/>
        </p:nvSpPr>
        <p:spPr bwMode="auto">
          <a:xfrm>
            <a:off x="323528" y="1032549"/>
            <a:ext cx="85689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BBB07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84DFF7"/>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spcBef>
                <a:spcPct val="0"/>
              </a:spcBef>
            </a:pPr>
            <a:r>
              <a:rPr lang="en-US" altLang="en-US" sz="1800" dirty="0">
                <a:solidFill>
                  <a:schemeClr val="bg1"/>
                </a:solidFill>
                <a:latin typeface="Avenir Book" panose="02000503020000020003" pitchFamily="2" charset="0"/>
              </a:rPr>
              <a:t>To examine the nature and causes of past changes in Earth’s climate during the Quaternary Period (the last 2.6 million years), with a particular emphasis on the last 130,000 years. </a:t>
            </a:r>
          </a:p>
          <a:p>
            <a:pPr marL="285750" indent="-285750" eaLnBrk="1" hangingPunct="1">
              <a:spcBef>
                <a:spcPct val="0"/>
              </a:spcBef>
            </a:pPr>
            <a:endParaRPr lang="en-US" altLang="en-US" sz="1800" dirty="0">
              <a:solidFill>
                <a:schemeClr val="bg1"/>
              </a:solidFill>
              <a:latin typeface="Avenir Book" panose="02000503020000020003" pitchFamily="2" charset="0"/>
            </a:endParaRPr>
          </a:p>
          <a:p>
            <a:pPr marL="285750" indent="-285750" eaLnBrk="1" hangingPunct="1">
              <a:spcBef>
                <a:spcPct val="0"/>
              </a:spcBef>
            </a:pPr>
            <a:r>
              <a:rPr lang="en-US" altLang="en-US" sz="1800" dirty="0">
                <a:solidFill>
                  <a:schemeClr val="bg1"/>
                </a:solidFill>
                <a:latin typeface="Avenir Book" panose="02000503020000020003" pitchFamily="2" charset="0"/>
              </a:rPr>
              <a:t>To place recent (anthropogenic) climate change and global-warming projections into a longer-term perspective, allowing students to understand why human interference in the climate system is a legitimate cause for concern. </a:t>
            </a:r>
          </a:p>
          <a:p>
            <a:pPr marL="285750" indent="-285750" eaLnBrk="1" hangingPunct="1">
              <a:spcBef>
                <a:spcPct val="0"/>
              </a:spcBef>
            </a:pPr>
            <a:endParaRPr lang="en-US" altLang="en-US" sz="1800" dirty="0">
              <a:solidFill>
                <a:schemeClr val="bg1"/>
              </a:solidFill>
              <a:latin typeface="Avenir Book" panose="02000503020000020003" pitchFamily="2" charset="0"/>
            </a:endParaRPr>
          </a:p>
          <a:p>
            <a:pPr marL="285750" indent="-285750" eaLnBrk="1" hangingPunct="1">
              <a:spcBef>
                <a:spcPct val="0"/>
              </a:spcBef>
            </a:pPr>
            <a:r>
              <a:rPr lang="en-US" altLang="en-US" sz="1800" dirty="0">
                <a:solidFill>
                  <a:schemeClr val="bg1"/>
                </a:solidFill>
                <a:latin typeface="Avenir Book" panose="02000503020000020003" pitchFamily="2" charset="0"/>
              </a:rPr>
              <a:t>To investigate how Earth materials (ice, rocks, sediments, landforms, biological materials) record past climate changes, the techniques used to extract this information, and the principles that govern how this information is interpreted. </a:t>
            </a:r>
          </a:p>
          <a:p>
            <a:pPr eaLnBrk="1" hangingPunct="1">
              <a:spcBef>
                <a:spcPct val="0"/>
              </a:spcBef>
              <a:buFontTx/>
              <a:buNone/>
            </a:pPr>
            <a:endParaRPr lang="en-US" altLang="en-US" sz="1800" dirty="0">
              <a:solidFill>
                <a:schemeClr val="bg1"/>
              </a:solidFill>
              <a:latin typeface="Avenir Book" panose="02000503020000020003" pitchFamily="2" charset="0"/>
            </a:endParaRPr>
          </a:p>
          <a:p>
            <a:pPr marL="285750" indent="-285750" eaLnBrk="1" hangingPunct="1">
              <a:spcBef>
                <a:spcPct val="0"/>
              </a:spcBef>
            </a:pPr>
            <a:r>
              <a:rPr lang="en-US" altLang="en-US" sz="1800" dirty="0">
                <a:solidFill>
                  <a:schemeClr val="bg1"/>
                </a:solidFill>
                <a:latin typeface="Avenir Book" panose="02000503020000020003" pitchFamily="2" charset="0"/>
              </a:rPr>
              <a:t>The main component of the subject is a 12-day field trip to the South Island, NZ.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7" name="Text Box 15">
            <a:extLst>
              <a:ext uri="{FF2B5EF4-FFF2-40B4-BE49-F238E27FC236}">
                <a16:creationId xmlns:a16="http://schemas.microsoft.com/office/drawing/2014/main" id="{601EC978-B136-004B-B379-A8684E7B55F5}"/>
              </a:ext>
            </a:extLst>
          </p:cNvPr>
          <p:cNvSpPr txBox="1">
            <a:spLocks noChangeArrowheads="1"/>
          </p:cNvSpPr>
          <p:nvPr/>
        </p:nvSpPr>
        <p:spPr bwMode="auto">
          <a:xfrm>
            <a:off x="6223398" y="866775"/>
            <a:ext cx="183255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BBB07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84DFF7"/>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n-AU" altLang="en-US" sz="900">
                <a:solidFill>
                  <a:schemeClr val="tx1"/>
                </a:solidFill>
              </a:rPr>
              <a:t>From Ruddiman (2008) </a:t>
            </a:r>
            <a:r>
              <a:rPr lang="en-AU" altLang="en-US" sz="900" i="1">
                <a:solidFill>
                  <a:schemeClr val="tx1"/>
                </a:solidFill>
              </a:rPr>
              <a:t>Earth</a:t>
            </a:r>
            <a:r>
              <a:rPr lang="ja-JP" altLang="en-AU" sz="900" i="1">
                <a:solidFill>
                  <a:schemeClr val="tx1"/>
                </a:solidFill>
              </a:rPr>
              <a:t>’</a:t>
            </a:r>
            <a:r>
              <a:rPr lang="en-AU" altLang="ja-JP" sz="900" i="1">
                <a:solidFill>
                  <a:schemeClr val="tx1"/>
                </a:solidFill>
              </a:rPr>
              <a:t>s </a:t>
            </a:r>
          </a:p>
          <a:p>
            <a:pPr eaLnBrk="1" hangingPunct="1">
              <a:lnSpc>
                <a:spcPct val="80000"/>
              </a:lnSpc>
              <a:spcBef>
                <a:spcPct val="0"/>
              </a:spcBef>
              <a:buFontTx/>
              <a:buNone/>
            </a:pPr>
            <a:r>
              <a:rPr lang="en-AU" altLang="en-US" sz="900" i="1">
                <a:solidFill>
                  <a:schemeClr val="tx1"/>
                </a:solidFill>
              </a:rPr>
              <a:t>Climate: past and future</a:t>
            </a:r>
          </a:p>
        </p:txBody>
      </p:sp>
      <p:pic>
        <p:nvPicPr>
          <p:cNvPr id="16388" name="Picture 10" descr="Figure 2">
            <a:extLst>
              <a:ext uri="{FF2B5EF4-FFF2-40B4-BE49-F238E27FC236}">
                <a16:creationId xmlns:a16="http://schemas.microsoft.com/office/drawing/2014/main" id="{352F8B6C-645B-F842-9656-DA2F52749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0944"/>
            <a:ext cx="5328592" cy="354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figure 11-02a">
            <a:extLst>
              <a:ext uri="{FF2B5EF4-FFF2-40B4-BE49-F238E27FC236}">
                <a16:creationId xmlns:a16="http://schemas.microsoft.com/office/drawing/2014/main" id="{C24A00AB-EAA4-C44C-927A-39746875E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555" y="1260945"/>
            <a:ext cx="2521894" cy="35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2">
            <a:extLst>
              <a:ext uri="{FF2B5EF4-FFF2-40B4-BE49-F238E27FC236}">
                <a16:creationId xmlns:a16="http://schemas.microsoft.com/office/drawing/2014/main" id="{D4736CB8-F18A-86B2-A9D6-7D96BD694721}"/>
              </a:ext>
            </a:extLst>
          </p:cNvPr>
          <p:cNvSpPr txBox="1">
            <a:spLocks noChangeArrowheads="1"/>
          </p:cNvSpPr>
          <p:nvPr/>
        </p:nvSpPr>
        <p:spPr bwMode="auto">
          <a:xfrm>
            <a:off x="1228725" y="171450"/>
            <a:ext cx="6686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altLang="en-US" kern="0">
                <a:solidFill>
                  <a:srgbClr val="FFFFFF"/>
                </a:solidFill>
                <a:ea typeface="ＭＳ Ｐゴシック" panose="020B0600070205080204" pitchFamily="34" charset="-128"/>
              </a:rPr>
              <a:t>Palaeoclimatology</a:t>
            </a:r>
            <a:endParaRPr lang="en-US" altLang="en-US" kern="0" dirty="0">
              <a:solidFill>
                <a:srgbClr val="FFFFFF"/>
              </a:solidFill>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itle 12">
            <a:extLst>
              <a:ext uri="{FF2B5EF4-FFF2-40B4-BE49-F238E27FC236}">
                <a16:creationId xmlns:a16="http://schemas.microsoft.com/office/drawing/2014/main" id="{0CB67ECB-6325-E34D-8318-151AA57465A3}"/>
              </a:ext>
            </a:extLst>
          </p:cNvPr>
          <p:cNvSpPr>
            <a:spLocks noGrp="1" noChangeArrowheads="1"/>
          </p:cNvSpPr>
          <p:nvPr>
            <p:ph type="title"/>
          </p:nvPr>
        </p:nvSpPr>
        <p:spPr>
          <a:xfrm>
            <a:off x="1228725" y="171450"/>
            <a:ext cx="6686550" cy="857250"/>
          </a:xfrm>
        </p:spPr>
        <p:txBody>
          <a:bodyPr/>
          <a:lstStyle/>
          <a:p>
            <a:r>
              <a:rPr lang="en-US" altLang="en-US" dirty="0">
                <a:solidFill>
                  <a:srgbClr val="FFFFFF"/>
                </a:solidFill>
                <a:ea typeface="ＭＳ Ｐゴシック" panose="020B0600070205080204" pitchFamily="34" charset="-128"/>
              </a:rPr>
              <a:t>Palaeoclimatology</a:t>
            </a:r>
          </a:p>
        </p:txBody>
      </p:sp>
      <p:grpSp>
        <p:nvGrpSpPr>
          <p:cNvPr id="2" name="Group 1">
            <a:extLst>
              <a:ext uri="{FF2B5EF4-FFF2-40B4-BE49-F238E27FC236}">
                <a16:creationId xmlns:a16="http://schemas.microsoft.com/office/drawing/2014/main" id="{AC15296C-40D5-BC49-8CC4-D420041DF49D}"/>
              </a:ext>
            </a:extLst>
          </p:cNvPr>
          <p:cNvGrpSpPr/>
          <p:nvPr/>
        </p:nvGrpSpPr>
        <p:grpSpPr>
          <a:xfrm>
            <a:off x="1235621" y="855333"/>
            <a:ext cx="6768752" cy="4288167"/>
            <a:chOff x="1223963" y="844154"/>
            <a:chExt cx="6768752" cy="4288167"/>
          </a:xfrm>
        </p:grpSpPr>
        <p:pic>
          <p:nvPicPr>
            <p:cNvPr id="17411" name="Picture 14" descr="coralcrilling">
              <a:extLst>
                <a:ext uri="{FF2B5EF4-FFF2-40B4-BE49-F238E27FC236}">
                  <a16:creationId xmlns:a16="http://schemas.microsoft.com/office/drawing/2014/main" id="{E61458E2-7300-E343-A728-92180B51C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169" y="2636044"/>
              <a:ext cx="3489722" cy="244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Copy of Figure 2">
              <a:extLst>
                <a:ext uri="{FF2B5EF4-FFF2-40B4-BE49-F238E27FC236}">
                  <a16:creationId xmlns:a16="http://schemas.microsoft.com/office/drawing/2014/main" id="{C1958E5E-32C3-944A-91B0-F52072874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69" r="9000" b="22766"/>
            <a:stretch>
              <a:fillRect/>
            </a:stretch>
          </p:blipFill>
          <p:spPr bwMode="auto">
            <a:xfrm>
              <a:off x="5401866" y="844154"/>
              <a:ext cx="2495550"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descr="lake dove">
              <a:extLst>
                <a:ext uri="{FF2B5EF4-FFF2-40B4-BE49-F238E27FC236}">
                  <a16:creationId xmlns:a16="http://schemas.microsoft.com/office/drawing/2014/main" id="{B2F3621F-974F-9D4C-B532-8AECE34E8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865585"/>
              <a:ext cx="2431256" cy="182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descr="Cave River terraces">
              <a:extLst>
                <a:ext uri="{FF2B5EF4-FFF2-40B4-BE49-F238E27FC236}">
                  <a16:creationId xmlns:a16="http://schemas.microsoft.com/office/drawing/2014/main" id="{47AD5F4A-D6B2-EB4A-8C3E-4A3994942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679" y="2733675"/>
              <a:ext cx="3132534" cy="2349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13" descr="stal room">
              <a:extLst>
                <a:ext uri="{FF2B5EF4-FFF2-40B4-BE49-F238E27FC236}">
                  <a16:creationId xmlns:a16="http://schemas.microsoft.com/office/drawing/2014/main" id="{33682172-600B-C44A-BA04-F6122E1A14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606" y="870347"/>
              <a:ext cx="1895475" cy="24574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6" name="Text Box 15">
              <a:extLst>
                <a:ext uri="{FF2B5EF4-FFF2-40B4-BE49-F238E27FC236}">
                  <a16:creationId xmlns:a16="http://schemas.microsoft.com/office/drawing/2014/main" id="{2F1A6C96-E09D-F44B-A67D-7B2C50BFF286}"/>
                </a:ext>
              </a:extLst>
            </p:cNvPr>
            <p:cNvSpPr txBox="1">
              <a:spLocks noChangeArrowheads="1"/>
            </p:cNvSpPr>
            <p:nvPr/>
          </p:nvSpPr>
          <p:spPr bwMode="auto">
            <a:xfrm>
              <a:off x="6160162" y="866775"/>
              <a:ext cx="183255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BBB07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84DFF7"/>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n-AU" altLang="en-US" sz="900" dirty="0">
                  <a:solidFill>
                    <a:schemeClr val="tx1"/>
                  </a:solidFill>
                </a:rPr>
                <a:t>From </a:t>
              </a:r>
              <a:r>
                <a:rPr lang="en-AU" altLang="en-US" sz="900" dirty="0" err="1">
                  <a:solidFill>
                    <a:schemeClr val="tx1"/>
                  </a:solidFill>
                </a:rPr>
                <a:t>Ruddiman</a:t>
              </a:r>
              <a:r>
                <a:rPr lang="en-AU" altLang="en-US" sz="900" dirty="0">
                  <a:solidFill>
                    <a:schemeClr val="tx1"/>
                  </a:solidFill>
                </a:rPr>
                <a:t> (2008) </a:t>
              </a:r>
              <a:r>
                <a:rPr lang="en-AU" altLang="en-US" sz="900" i="1" dirty="0">
                  <a:solidFill>
                    <a:schemeClr val="tx1"/>
                  </a:solidFill>
                </a:rPr>
                <a:t>Earth</a:t>
              </a:r>
              <a:r>
                <a:rPr lang="ja-JP" altLang="en-AU" sz="900" i="1">
                  <a:solidFill>
                    <a:schemeClr val="tx1"/>
                  </a:solidFill>
                </a:rPr>
                <a:t>’</a:t>
              </a:r>
              <a:r>
                <a:rPr lang="en-AU" altLang="ja-JP" sz="900" i="1" dirty="0">
                  <a:solidFill>
                    <a:schemeClr val="tx1"/>
                  </a:solidFill>
                </a:rPr>
                <a:t>s </a:t>
              </a:r>
            </a:p>
            <a:p>
              <a:pPr eaLnBrk="1" hangingPunct="1">
                <a:lnSpc>
                  <a:spcPct val="80000"/>
                </a:lnSpc>
                <a:spcBef>
                  <a:spcPct val="0"/>
                </a:spcBef>
                <a:buFontTx/>
                <a:buNone/>
              </a:pPr>
              <a:r>
                <a:rPr lang="en-AU" altLang="en-US" sz="900" i="1" dirty="0">
                  <a:solidFill>
                    <a:schemeClr val="tx1"/>
                  </a:solidFill>
                </a:rPr>
                <a:t>Climate: past and future</a:t>
              </a:r>
            </a:p>
          </p:txBody>
        </p:sp>
        <p:sp>
          <p:nvSpPr>
            <p:cNvPr id="17417" name="Text Box 16">
              <a:extLst>
                <a:ext uri="{FF2B5EF4-FFF2-40B4-BE49-F238E27FC236}">
                  <a16:creationId xmlns:a16="http://schemas.microsoft.com/office/drawing/2014/main" id="{3ADBBB6E-2665-C641-99AA-4A50CC56D672}"/>
                </a:ext>
              </a:extLst>
            </p:cNvPr>
            <p:cNvSpPr txBox="1">
              <a:spLocks noChangeArrowheads="1"/>
            </p:cNvSpPr>
            <p:nvPr/>
          </p:nvSpPr>
          <p:spPr bwMode="auto">
            <a:xfrm>
              <a:off x="5592366" y="4929188"/>
              <a:ext cx="2390398"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BBB07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84DFF7"/>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n-AU" altLang="en-US" sz="900">
                  <a:solidFill>
                    <a:schemeClr val="bg1"/>
                  </a:solidFill>
                </a:rPr>
                <a:t>From Australian Institute of Marine Science</a:t>
              </a:r>
              <a:endParaRPr lang="en-AU" altLang="en-US" sz="900" i="1">
                <a:solidFill>
                  <a:schemeClr val="bg1"/>
                </a:solidFill>
              </a:endParaRPr>
            </a:p>
          </p:txBody>
        </p:sp>
        <p:pic>
          <p:nvPicPr>
            <p:cNvPr id="17418" name="Picture 11" descr="Image result for glacier">
              <a:extLst>
                <a:ext uri="{FF2B5EF4-FFF2-40B4-BE49-F238E27FC236}">
                  <a16:creationId xmlns:a16="http://schemas.microsoft.com/office/drawing/2014/main" id="{CB5C77DF-9669-A24E-81F7-FA1202B188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922" y="3291830"/>
              <a:ext cx="3103959" cy="174426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Title 12">
            <a:extLst>
              <a:ext uri="{FF2B5EF4-FFF2-40B4-BE49-F238E27FC236}">
                <a16:creationId xmlns:a16="http://schemas.microsoft.com/office/drawing/2014/main" id="{90BEEC6D-6C78-1146-B7B0-981787222D8D}"/>
              </a:ext>
            </a:extLst>
          </p:cNvPr>
          <p:cNvSpPr>
            <a:spLocks noGrp="1" noChangeArrowheads="1"/>
          </p:cNvSpPr>
          <p:nvPr>
            <p:ph type="title"/>
          </p:nvPr>
        </p:nvSpPr>
        <p:spPr/>
        <p:txBody>
          <a:bodyPr/>
          <a:lstStyle/>
          <a:p>
            <a:r>
              <a:rPr lang="en-US" altLang="en-US">
                <a:solidFill>
                  <a:srgbClr val="FFFFFF"/>
                </a:solidFill>
                <a:latin typeface="Avenir Book" panose="02000503020000020003" pitchFamily="2" charset="0"/>
                <a:ea typeface="ＭＳ Ｐゴシック" panose="020B0600070205080204" pitchFamily="34" charset="-128"/>
              </a:rPr>
              <a:t>Field work themes</a:t>
            </a:r>
          </a:p>
        </p:txBody>
      </p:sp>
      <p:sp>
        <p:nvSpPr>
          <p:cNvPr id="18435" name="Content Placeholder 4">
            <a:extLst>
              <a:ext uri="{FF2B5EF4-FFF2-40B4-BE49-F238E27FC236}">
                <a16:creationId xmlns:a16="http://schemas.microsoft.com/office/drawing/2014/main" id="{615BA542-05D3-5541-97B4-F63EBF6A1455}"/>
              </a:ext>
            </a:extLst>
          </p:cNvPr>
          <p:cNvSpPr>
            <a:spLocks noGrp="1" noChangeArrowheads="1"/>
          </p:cNvSpPr>
          <p:nvPr>
            <p:ph idx="1"/>
          </p:nvPr>
        </p:nvSpPr>
        <p:spPr/>
        <p:txBody>
          <a:bodyPr/>
          <a:lstStyle/>
          <a:p>
            <a:r>
              <a:rPr lang="en-US" altLang="en-US" dirty="0">
                <a:solidFill>
                  <a:srgbClr val="84DFF7"/>
                </a:solidFill>
                <a:latin typeface="Avenir Book" panose="02000503020000020003" pitchFamily="2" charset="0"/>
                <a:ea typeface="ＭＳ Ｐゴシック" panose="020B0600070205080204" pitchFamily="34" charset="-128"/>
              </a:rPr>
              <a:t>Exploring the variety of field evidence for past climate changes preserved in glacial, fluvial, coastal and karst environments, and how we can work out when these changes occurred</a:t>
            </a:r>
          </a:p>
          <a:p>
            <a:r>
              <a:rPr lang="en-US" altLang="en-US" dirty="0">
                <a:latin typeface="Avenir Book" panose="02000503020000020003" pitchFamily="2" charset="0"/>
                <a:ea typeface="ＭＳ Ｐゴシック" panose="020B0600070205080204" pitchFamily="34" charset="-128"/>
              </a:rPr>
              <a:t>The different temporal and spatial scales of Quaternary climate changes and the mechanisms responsible</a:t>
            </a:r>
          </a:p>
          <a:p>
            <a:r>
              <a:rPr lang="en-US" altLang="en-US" dirty="0">
                <a:solidFill>
                  <a:srgbClr val="84DFF7"/>
                </a:solidFill>
                <a:latin typeface="Avenir Book" panose="02000503020000020003" pitchFamily="2" charset="0"/>
                <a:ea typeface="ＭＳ Ｐゴシック" panose="020B0600070205080204" pitchFamily="34" charset="-128"/>
              </a:rPr>
              <a:t>The interplay between climate and other processes (e.g. tectonic uplift, landscape evolution)</a:t>
            </a:r>
          </a:p>
          <a:p>
            <a:r>
              <a:rPr lang="en-US" altLang="en-US" dirty="0">
                <a:latin typeface="Avenir Book" panose="02000503020000020003" pitchFamily="2" charset="0"/>
                <a:ea typeface="ＭＳ Ｐゴシック" panose="020B0600070205080204" pitchFamily="34" charset="-128"/>
              </a:rPr>
              <a:t>The response of NZ glaciers to recent climate changes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itle 12">
            <a:extLst>
              <a:ext uri="{FF2B5EF4-FFF2-40B4-BE49-F238E27FC236}">
                <a16:creationId xmlns:a16="http://schemas.microsoft.com/office/drawing/2014/main" id="{44CD574C-136E-8046-9EA8-52E0DD26DAD3}"/>
              </a:ext>
            </a:extLst>
          </p:cNvPr>
          <p:cNvSpPr>
            <a:spLocks noGrp="1" noChangeArrowheads="1"/>
          </p:cNvSpPr>
          <p:nvPr>
            <p:ph type="title"/>
          </p:nvPr>
        </p:nvSpPr>
        <p:spPr/>
        <p:txBody>
          <a:bodyPr/>
          <a:lstStyle/>
          <a:p>
            <a:r>
              <a:rPr lang="en-US" altLang="en-US" dirty="0">
                <a:solidFill>
                  <a:srgbClr val="FFFFFF"/>
                </a:solidFill>
                <a:latin typeface="Avenir Book" panose="02000503020000020003" pitchFamily="2" charset="0"/>
                <a:ea typeface="ＭＳ Ｐゴシック" panose="020B0600070205080204" pitchFamily="34" charset="-128"/>
              </a:rPr>
              <a:t>Subject structure</a:t>
            </a:r>
          </a:p>
        </p:txBody>
      </p:sp>
      <p:sp>
        <p:nvSpPr>
          <p:cNvPr id="19459" name="Content Placeholder 4">
            <a:extLst>
              <a:ext uri="{FF2B5EF4-FFF2-40B4-BE49-F238E27FC236}">
                <a16:creationId xmlns:a16="http://schemas.microsoft.com/office/drawing/2014/main" id="{2B5445C4-7F93-8045-BE6B-8753233660C4}"/>
              </a:ext>
            </a:extLst>
          </p:cNvPr>
          <p:cNvSpPr>
            <a:spLocks noGrp="1" noChangeArrowheads="1"/>
          </p:cNvSpPr>
          <p:nvPr>
            <p:ph idx="1"/>
          </p:nvPr>
        </p:nvSpPr>
        <p:spPr>
          <a:xfrm>
            <a:off x="539552" y="1337518"/>
            <a:ext cx="8280920" cy="3394472"/>
          </a:xfrm>
        </p:spPr>
        <p:txBody>
          <a:bodyPr/>
          <a:lstStyle/>
          <a:p>
            <a:r>
              <a:rPr lang="en-US" altLang="en-US" sz="2000" dirty="0">
                <a:solidFill>
                  <a:srgbClr val="84DFF7"/>
                </a:solidFill>
                <a:latin typeface="Avenir Book" panose="02000503020000020003" pitchFamily="2" charset="0"/>
                <a:ea typeface="ＭＳ Ｐゴシック" panose="020B0600070205080204" pitchFamily="34" charset="-128"/>
              </a:rPr>
              <a:t>Pre-field trip:</a:t>
            </a:r>
          </a:p>
          <a:p>
            <a:pPr lvl="1"/>
            <a:r>
              <a:rPr lang="en-US" altLang="en-US" sz="1800" dirty="0">
                <a:solidFill>
                  <a:srgbClr val="BBB079"/>
                </a:solidFill>
                <a:latin typeface="Avenir Book" panose="02000503020000020003" pitchFamily="2" charset="0"/>
                <a:ea typeface="ＭＳ Ｐゴシック" panose="020B0600070205080204" pitchFamily="34" charset="-128"/>
              </a:rPr>
              <a:t>Lectures (Mon 3 – Tue 4 Feb 2025)</a:t>
            </a:r>
          </a:p>
          <a:p>
            <a:pPr lvl="1"/>
            <a:r>
              <a:rPr lang="en-US" altLang="en-US" sz="1800" dirty="0">
                <a:solidFill>
                  <a:srgbClr val="BBB079"/>
                </a:solidFill>
                <a:latin typeface="Avenir Book" panose="02000503020000020003" pitchFamily="2" charset="0"/>
                <a:ea typeface="ＭＳ Ｐゴシック" panose="020B0600070205080204" pitchFamily="34" charset="-128"/>
              </a:rPr>
              <a:t>Assignment 1 (due Fri 7 Feb 2025)</a:t>
            </a:r>
          </a:p>
          <a:p>
            <a:r>
              <a:rPr lang="en-US" altLang="en-US" sz="2000" dirty="0">
                <a:solidFill>
                  <a:srgbClr val="84DFF7"/>
                </a:solidFill>
                <a:latin typeface="Avenir Book" panose="02000503020000020003" pitchFamily="2" charset="0"/>
                <a:ea typeface="ＭＳ Ｐゴシック" panose="020B0600070205080204" pitchFamily="34" charset="-128"/>
              </a:rPr>
              <a:t>Field trip – NZ (Mon 10 Feb – Sat 22 Feb 2025)</a:t>
            </a:r>
          </a:p>
          <a:p>
            <a:pPr lvl="1"/>
            <a:r>
              <a:rPr lang="en-US" altLang="en-US" sz="1800" dirty="0">
                <a:solidFill>
                  <a:srgbClr val="BBB079"/>
                </a:solidFill>
                <a:latin typeface="Avenir Book" panose="02000503020000020003" pitchFamily="2" charset="0"/>
                <a:ea typeface="ＭＳ Ｐゴシック" panose="020B0600070205080204" pitchFamily="34" charset="-128"/>
              </a:rPr>
              <a:t>Group booking with Air NZ (visas are your responsibility)</a:t>
            </a:r>
          </a:p>
          <a:p>
            <a:pPr lvl="1"/>
            <a:r>
              <a:rPr lang="en-US" altLang="en-US" sz="1800" dirty="0">
                <a:solidFill>
                  <a:srgbClr val="BBB079"/>
                </a:solidFill>
                <a:latin typeface="Avenir Book" panose="02000503020000020003" pitchFamily="2" charset="0"/>
                <a:ea typeface="ＭＳ Ｐゴシック" panose="020B0600070205080204" pitchFamily="34" charset="-128"/>
              </a:rPr>
              <a:t>Arrive Christchurch by ~2:30 p.m. Mon 10 Feb 2025</a:t>
            </a:r>
          </a:p>
          <a:p>
            <a:pPr lvl="1"/>
            <a:r>
              <a:rPr lang="en-US" altLang="en-US" sz="1800" dirty="0">
                <a:solidFill>
                  <a:srgbClr val="BBB079"/>
                </a:solidFill>
                <a:latin typeface="Avenir Book" panose="02000503020000020003" pitchFamily="2" charset="0"/>
                <a:ea typeface="ＭＳ Ｐゴシック" panose="020B0600070205080204" pitchFamily="34" charset="-128"/>
              </a:rPr>
              <a:t>We return to Christchurch ~6 p.m. Fri 21 Feb 2025</a:t>
            </a:r>
          </a:p>
          <a:p>
            <a:pPr lvl="1"/>
            <a:r>
              <a:rPr lang="en-US" altLang="en-US" sz="1800" dirty="0">
                <a:solidFill>
                  <a:srgbClr val="BBB079"/>
                </a:solidFill>
                <a:latin typeface="Avenir Book" panose="02000503020000020003" pitchFamily="2" charset="0"/>
                <a:ea typeface="ＭＳ Ｐゴシック" panose="020B0600070205080204" pitchFamily="34" charset="-128"/>
              </a:rPr>
              <a:t>Depart Christchurch ~6 a.m. Sat 22 Feb 2025</a:t>
            </a:r>
          </a:p>
          <a:p>
            <a:r>
              <a:rPr lang="en-US" altLang="en-US" sz="2000" dirty="0">
                <a:solidFill>
                  <a:srgbClr val="84DFF7"/>
                </a:solidFill>
                <a:latin typeface="Avenir Book" panose="02000503020000020003" pitchFamily="2" charset="0"/>
                <a:ea typeface="ＭＳ Ｐゴシック" panose="020B0600070205080204" pitchFamily="34" charset="-128"/>
              </a:rPr>
              <a:t>Post-trip classes: Mon 3 Mar and Tue 4 Mar 2025 (lectures / labs)</a:t>
            </a:r>
          </a:p>
          <a:p>
            <a:r>
              <a:rPr lang="en-US" altLang="en-US" sz="2000" dirty="0">
                <a:solidFill>
                  <a:srgbClr val="84DFF7"/>
                </a:solidFill>
                <a:latin typeface="Avenir Book" panose="02000503020000020003" pitchFamily="2" charset="0"/>
                <a:ea typeface="ＭＳ Ｐゴシック" panose="020B0600070205080204" pitchFamily="34" charset="-128"/>
              </a:rPr>
              <a:t>Field report due Fri 28 Mar 2025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Googlemaps.pdf">
            <a:extLst>
              <a:ext uri="{FF2B5EF4-FFF2-40B4-BE49-F238E27FC236}">
                <a16:creationId xmlns:a16="http://schemas.microsoft.com/office/drawing/2014/main" id="{D548FB4B-4BEB-2746-B937-683DF2E0E623}"/>
              </a:ext>
            </a:extLst>
          </p:cNvPr>
          <p:cNvPicPr>
            <a:picLocks noChangeAspect="1"/>
          </p:cNvPicPr>
          <p:nvPr/>
        </p:nvPicPr>
        <p:blipFill>
          <a:blip r:embed="rId2">
            <a:extLst>
              <a:ext uri="{28A0092B-C50C-407E-A947-70E740481C1C}">
                <a14:useLocalDpi xmlns:a14="http://schemas.microsoft.com/office/drawing/2010/main" val="0"/>
              </a:ext>
            </a:extLst>
          </a:blip>
          <a:srcRect l="17278" t="14645" r="26015" b="9833"/>
          <a:stretch>
            <a:fillRect/>
          </a:stretch>
        </p:blipFill>
        <p:spPr bwMode="auto">
          <a:xfrm>
            <a:off x="1871663" y="13098"/>
            <a:ext cx="5347097" cy="503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itle 12">
            <a:extLst>
              <a:ext uri="{FF2B5EF4-FFF2-40B4-BE49-F238E27FC236}">
                <a16:creationId xmlns:a16="http://schemas.microsoft.com/office/drawing/2014/main" id="{DFE8666B-259D-D343-84F8-8AC0C08D9336}"/>
              </a:ext>
            </a:extLst>
          </p:cNvPr>
          <p:cNvSpPr>
            <a:spLocks noGrp="1" noChangeArrowheads="1"/>
          </p:cNvSpPr>
          <p:nvPr>
            <p:ph type="title"/>
          </p:nvPr>
        </p:nvSpPr>
        <p:spPr/>
        <p:txBody>
          <a:bodyPr/>
          <a:lstStyle/>
          <a:p>
            <a:r>
              <a:rPr lang="en-US" altLang="en-US">
                <a:solidFill>
                  <a:srgbClr val="FFFFFF"/>
                </a:solidFill>
                <a:latin typeface="Avenir Book" panose="02000503020000020003" pitchFamily="2" charset="0"/>
                <a:ea typeface="ＭＳ Ｐゴシック" panose="020B0600070205080204" pitchFamily="34" charset="-128"/>
              </a:rPr>
              <a:t>Field work logistics</a:t>
            </a:r>
          </a:p>
        </p:txBody>
      </p:sp>
      <p:sp>
        <p:nvSpPr>
          <p:cNvPr id="23555" name="Content Placeholder 4">
            <a:extLst>
              <a:ext uri="{FF2B5EF4-FFF2-40B4-BE49-F238E27FC236}">
                <a16:creationId xmlns:a16="http://schemas.microsoft.com/office/drawing/2014/main" id="{35A75183-C2D3-6842-85CD-36E57A73C83F}"/>
              </a:ext>
            </a:extLst>
          </p:cNvPr>
          <p:cNvSpPr>
            <a:spLocks noGrp="1" noChangeArrowheads="1"/>
          </p:cNvSpPr>
          <p:nvPr>
            <p:ph idx="1"/>
          </p:nvPr>
        </p:nvSpPr>
        <p:spPr/>
        <p:txBody>
          <a:bodyPr/>
          <a:lstStyle/>
          <a:p>
            <a:r>
              <a:rPr lang="en-US" altLang="en-US" b="1" dirty="0">
                <a:latin typeface="Avenir Book" panose="02000503020000020003" pitchFamily="2" charset="0"/>
                <a:ea typeface="ＭＳ Ｐゴシック" panose="020B0600070205080204" pitchFamily="34" charset="-128"/>
              </a:rPr>
              <a:t>Getting around</a:t>
            </a:r>
            <a:r>
              <a:rPr lang="en-US" altLang="en-US" dirty="0">
                <a:latin typeface="Avenir Book" panose="02000503020000020003" pitchFamily="2" charset="0"/>
                <a:ea typeface="ＭＳ Ｐゴシック" panose="020B0600070205080204" pitchFamily="34" charset="-128"/>
              </a:rPr>
              <a:t>: Minibuses / 4WD</a:t>
            </a:r>
          </a:p>
          <a:p>
            <a:r>
              <a:rPr lang="en-US" altLang="en-US" b="1" dirty="0">
                <a:solidFill>
                  <a:srgbClr val="84DFF7"/>
                </a:solidFill>
                <a:latin typeface="Avenir Book" panose="02000503020000020003" pitchFamily="2" charset="0"/>
                <a:ea typeface="ＭＳ Ｐゴシック" panose="020B0600070205080204" pitchFamily="34" charset="-128"/>
              </a:rPr>
              <a:t>Accommodation</a:t>
            </a:r>
            <a:r>
              <a:rPr lang="en-US" altLang="en-US" dirty="0">
                <a:solidFill>
                  <a:srgbClr val="84DFF7"/>
                </a:solidFill>
                <a:latin typeface="Avenir Book" panose="02000503020000020003" pitchFamily="2" charset="0"/>
                <a:ea typeface="ＭＳ Ｐゴシック" panose="020B0600070205080204" pitchFamily="34" charset="-128"/>
              </a:rPr>
              <a:t>: hostel style/bunk rooms</a:t>
            </a:r>
          </a:p>
          <a:p>
            <a:r>
              <a:rPr lang="en-US" altLang="en-US" b="1" dirty="0">
                <a:latin typeface="Avenir Book" panose="02000503020000020003" pitchFamily="2" charset="0"/>
                <a:ea typeface="ＭＳ Ｐゴシック" panose="020B0600070205080204" pitchFamily="34" charset="-128"/>
              </a:rPr>
              <a:t>Meals</a:t>
            </a:r>
            <a:r>
              <a:rPr lang="en-US" altLang="en-US" dirty="0">
                <a:latin typeface="Avenir Book" panose="02000503020000020003" pitchFamily="2" charset="0"/>
                <a:ea typeface="ＭＳ Ｐゴシック" panose="020B0600070205080204" pitchFamily="34" charset="-128"/>
              </a:rPr>
              <a:t>: mostly self-catering - we buy the food, you guys cook! (3 meals not included)</a:t>
            </a:r>
          </a:p>
          <a:p>
            <a:r>
              <a:rPr lang="en-US" altLang="en-US" b="1" dirty="0">
                <a:solidFill>
                  <a:srgbClr val="BADDE1"/>
                </a:solidFill>
                <a:latin typeface="Avenir Book" panose="02000503020000020003" pitchFamily="2" charset="0"/>
                <a:ea typeface="ＭＳ Ｐゴシック" panose="020B0600070205080204" pitchFamily="34" charset="-128"/>
              </a:rPr>
              <a:t>Physical requirements</a:t>
            </a:r>
            <a:r>
              <a:rPr lang="en-US" altLang="en-US" dirty="0">
                <a:solidFill>
                  <a:srgbClr val="BADDE1"/>
                </a:solidFill>
                <a:latin typeface="Avenir Book" panose="02000503020000020003" pitchFamily="2" charset="0"/>
                <a:ea typeface="ＭＳ Ｐゴシック" panose="020B0600070205080204" pitchFamily="34" charset="-128"/>
              </a:rPr>
              <a:t>: a moderate level of fitness</a:t>
            </a:r>
          </a:p>
          <a:p>
            <a:r>
              <a:rPr lang="en-US" altLang="en-US" b="1" dirty="0">
                <a:latin typeface="Avenir Book" panose="02000503020000020003" pitchFamily="2" charset="0"/>
                <a:ea typeface="ＭＳ Ｐゴシック" panose="020B0600070205080204" pitchFamily="34" charset="-128"/>
              </a:rPr>
              <a:t>Academics support</a:t>
            </a:r>
            <a:r>
              <a:rPr lang="en-US" altLang="en-US" dirty="0">
                <a:latin typeface="Avenir Book" panose="02000503020000020003" pitchFamily="2" charset="0"/>
                <a:ea typeface="ＭＳ Ｐゴシック" panose="020B0600070205080204" pitchFamily="34" charset="-128"/>
              </a:rPr>
              <a:t>: Russell Drysdale, Agathe Lise-Pronovost and Calla Gould-Whaley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itle 12">
            <a:extLst>
              <a:ext uri="{FF2B5EF4-FFF2-40B4-BE49-F238E27FC236}">
                <a16:creationId xmlns:a16="http://schemas.microsoft.com/office/drawing/2014/main" id="{2E807D11-B866-FB45-9104-C85D6F8593C5}"/>
              </a:ext>
            </a:extLst>
          </p:cNvPr>
          <p:cNvSpPr>
            <a:spLocks noGrp="1" noChangeArrowheads="1"/>
          </p:cNvSpPr>
          <p:nvPr>
            <p:ph type="title"/>
          </p:nvPr>
        </p:nvSpPr>
        <p:spPr/>
        <p:txBody>
          <a:bodyPr/>
          <a:lstStyle/>
          <a:p>
            <a:r>
              <a:rPr lang="en-US" altLang="en-US" dirty="0">
                <a:solidFill>
                  <a:srgbClr val="FFFFFF"/>
                </a:solidFill>
                <a:latin typeface="Avenir Book" panose="02000503020000020003" pitchFamily="2" charset="0"/>
                <a:ea typeface="ＭＳ Ｐゴシック" panose="020B0600070205080204" pitchFamily="34" charset="-128"/>
              </a:rPr>
              <a:t>Entry into the subject</a:t>
            </a:r>
          </a:p>
        </p:txBody>
      </p:sp>
      <p:sp>
        <p:nvSpPr>
          <p:cNvPr id="22531" name="Content Placeholder 4">
            <a:extLst>
              <a:ext uri="{FF2B5EF4-FFF2-40B4-BE49-F238E27FC236}">
                <a16:creationId xmlns:a16="http://schemas.microsoft.com/office/drawing/2014/main" id="{AA99B93D-18E8-2B49-AEC8-DF365DEB6621}"/>
              </a:ext>
            </a:extLst>
          </p:cNvPr>
          <p:cNvSpPr>
            <a:spLocks noGrp="1"/>
          </p:cNvSpPr>
          <p:nvPr>
            <p:ph idx="1"/>
          </p:nvPr>
        </p:nvSpPr>
        <p:spPr>
          <a:xfrm>
            <a:off x="683568" y="987574"/>
            <a:ext cx="8003232" cy="3394472"/>
          </a:xfrm>
        </p:spPr>
        <p:txBody>
          <a:bodyPr/>
          <a:lstStyle/>
          <a:p>
            <a:pPr>
              <a:defRPr/>
            </a:pPr>
            <a:r>
              <a:rPr lang="en-US" altLang="en-US" sz="1800" b="1" dirty="0">
                <a:solidFill>
                  <a:schemeClr val="accent1"/>
                </a:solidFill>
                <a:latin typeface="Avenir Book" panose="02000503020000020003" pitchFamily="2" charset="0"/>
                <a:ea typeface="ＭＳ Ｐゴシック" panose="020B0600070205080204" pitchFamily="34" charset="-128"/>
              </a:rPr>
              <a:t>Places</a:t>
            </a:r>
            <a:r>
              <a:rPr lang="en-US" altLang="en-US" sz="1800" dirty="0">
                <a:solidFill>
                  <a:schemeClr val="accent1"/>
                </a:solidFill>
                <a:latin typeface="Avenir Book" panose="02000503020000020003" pitchFamily="2" charset="0"/>
                <a:ea typeface="ＭＳ Ｐゴシック" panose="020B0600070205080204" pitchFamily="34" charset="-128"/>
              </a:rPr>
              <a:t>: Limited to 20 (mixture of Masters and undergraduate; entry based on WAM and academic background)</a:t>
            </a:r>
          </a:p>
          <a:p>
            <a:pPr lvl="1">
              <a:defRPr/>
            </a:pPr>
            <a:r>
              <a:rPr lang="en-US" altLang="en-US" sz="1500" dirty="0">
                <a:solidFill>
                  <a:srgbClr val="FFC000"/>
                </a:solidFill>
                <a:latin typeface="Avenir Book" panose="02000503020000020003" pitchFamily="2" charset="0"/>
                <a:ea typeface="ＭＳ Ｐゴシック" panose="020B0600070205080204" pitchFamily="34" charset="-128"/>
              </a:rPr>
              <a:t>14 October 2024: submit EOI form (</a:t>
            </a:r>
            <a:r>
              <a:rPr lang="en-US" altLang="en-US" sz="1500" dirty="0">
                <a:solidFill>
                  <a:srgbClr val="FFC000"/>
                </a:solidFill>
                <a:latin typeface="Avenir Book" panose="02000503020000020003" pitchFamily="2" charset="0"/>
                <a:ea typeface="ＭＳ Ｐゴシック" panose="020B0600070205080204" pitchFamily="34" charset="-128"/>
                <a:hlinkClick r:id="rId2"/>
              </a:rPr>
              <a:t>web link</a:t>
            </a:r>
            <a:r>
              <a:rPr lang="en-US" altLang="en-US" sz="1500" dirty="0">
                <a:solidFill>
                  <a:srgbClr val="FFC000"/>
                </a:solidFill>
                <a:latin typeface="Avenir Book" panose="02000503020000020003" pitchFamily="2" charset="0"/>
                <a:ea typeface="ＭＳ Ｐゴシック" panose="020B0600070205080204" pitchFamily="34" charset="-128"/>
              </a:rPr>
              <a:t>) </a:t>
            </a:r>
          </a:p>
          <a:p>
            <a:pPr lvl="1">
              <a:defRPr/>
            </a:pPr>
            <a:r>
              <a:rPr lang="en-US" altLang="en-US" sz="1500" dirty="0">
                <a:solidFill>
                  <a:srgbClr val="FFC000"/>
                </a:solidFill>
                <a:latin typeface="Avenir Book" panose="02000503020000020003" pitchFamily="2" charset="0"/>
                <a:ea typeface="ＭＳ Ｐゴシック" panose="020B0600070205080204" pitchFamily="34" charset="-128"/>
              </a:rPr>
              <a:t>21 October 2024: students notified of a place and reserve list created</a:t>
            </a:r>
          </a:p>
          <a:p>
            <a:pPr lvl="1">
              <a:defRPr/>
            </a:pPr>
            <a:r>
              <a:rPr lang="en-US" altLang="en-US" sz="1500" dirty="0">
                <a:solidFill>
                  <a:srgbClr val="FFC000"/>
                </a:solidFill>
                <a:latin typeface="Avenir Book" panose="02000503020000020003" pitchFamily="2" charset="0"/>
                <a:ea typeface="ＭＳ Ｐゴシック" panose="020B0600070205080204" pitchFamily="34" charset="-128"/>
              </a:rPr>
              <a:t>28 October 2024: $200 deposit due</a:t>
            </a:r>
          </a:p>
          <a:p>
            <a:pPr lvl="1">
              <a:defRPr/>
            </a:pPr>
            <a:r>
              <a:rPr lang="en-US" altLang="en-US" sz="1500" dirty="0">
                <a:solidFill>
                  <a:srgbClr val="FFC000"/>
                </a:solidFill>
                <a:latin typeface="Avenir Book" panose="02000503020000020003" pitchFamily="2" charset="0"/>
                <a:ea typeface="ＭＳ Ｐゴシック" panose="020B0600070205080204" pitchFamily="34" charset="-128"/>
              </a:rPr>
              <a:t>11 November 2024: enrolments open</a:t>
            </a:r>
          </a:p>
          <a:p>
            <a:pPr lvl="1">
              <a:defRPr/>
            </a:pPr>
            <a:r>
              <a:rPr lang="en-US" altLang="en-US" sz="1500" dirty="0">
                <a:solidFill>
                  <a:srgbClr val="FFC000"/>
                </a:solidFill>
                <a:latin typeface="Avenir Book" panose="02000503020000020003" pitchFamily="2" charset="0"/>
                <a:ea typeface="ＭＳ Ｐゴシック" panose="020B0600070205080204" pitchFamily="34" charset="-128"/>
              </a:rPr>
              <a:t>25 November 2024: final payment due (</a:t>
            </a:r>
            <a:r>
              <a:rPr lang="en-US" altLang="en-US" sz="1500" dirty="0" err="1">
                <a:solidFill>
                  <a:srgbClr val="FFC000"/>
                </a:solidFill>
                <a:latin typeface="Avenir Book" panose="02000503020000020003" pitchFamily="2" charset="0"/>
                <a:ea typeface="ＭＳ Ｐゴシック" panose="020B0600070205080204" pitchFamily="34" charset="-128"/>
              </a:rPr>
              <a:t>t.b.a</a:t>
            </a:r>
            <a:r>
              <a:rPr lang="en-US" altLang="en-US" sz="1500" dirty="0">
                <a:solidFill>
                  <a:srgbClr val="FFC000"/>
                </a:solidFill>
                <a:latin typeface="Avenir Book" panose="02000503020000020003" pitchFamily="2" charset="0"/>
                <a:ea typeface="ＭＳ Ｐゴシック" panose="020B0600070205080204" pitchFamily="34" charset="-128"/>
              </a:rPr>
              <a:t>.) and final date of self-enrolment</a:t>
            </a:r>
          </a:p>
          <a:p>
            <a:pPr lvl="1">
              <a:defRPr/>
            </a:pPr>
            <a:endParaRPr lang="en-US" altLang="en-US" sz="1500" dirty="0">
              <a:latin typeface="Avenir Book" panose="02000503020000020003" pitchFamily="2" charset="0"/>
              <a:ea typeface="ＭＳ Ｐゴシック" panose="020B0600070205080204" pitchFamily="34" charset="-128"/>
            </a:endParaRPr>
          </a:p>
          <a:p>
            <a:pPr>
              <a:defRPr/>
            </a:pPr>
            <a:r>
              <a:rPr lang="en-US" altLang="en-US" sz="1800" b="1" dirty="0">
                <a:solidFill>
                  <a:schemeClr val="accent5">
                    <a:lumMod val="90000"/>
                  </a:schemeClr>
                </a:solidFill>
                <a:latin typeface="Avenir Book" panose="02000503020000020003" pitchFamily="2" charset="0"/>
                <a:ea typeface="ＭＳ Ｐゴシック" panose="020B0600070205080204" pitchFamily="34" charset="-128"/>
              </a:rPr>
              <a:t>Second info session</a:t>
            </a:r>
            <a:r>
              <a:rPr lang="en-US" altLang="en-US" sz="1800" dirty="0">
                <a:solidFill>
                  <a:schemeClr val="accent5">
                    <a:lumMod val="90000"/>
                  </a:schemeClr>
                </a:solidFill>
                <a:latin typeface="Avenir Book" panose="02000503020000020003" pitchFamily="2" charset="0"/>
                <a:ea typeface="ＭＳ Ｐゴシック" panose="020B0600070205080204" pitchFamily="34" charset="-128"/>
              </a:rPr>
              <a:t>: 4-5 pm 2 December 2024 Theatre 1 or 2 in Geography building (</a:t>
            </a:r>
            <a:r>
              <a:rPr lang="en-US" altLang="en-US" sz="1800" dirty="0">
                <a:solidFill>
                  <a:schemeClr val="accent1"/>
                </a:solidFill>
                <a:latin typeface="Avenir Book" panose="02000503020000020003" pitchFamily="2" charset="0"/>
                <a:ea typeface="ＭＳ Ｐゴシック" panose="020B0600070205080204" pitchFamily="34" charset="-128"/>
              </a:rPr>
              <a:t>subject outline and final field program)</a:t>
            </a:r>
          </a:p>
          <a:p>
            <a:pPr>
              <a:defRPr/>
            </a:pPr>
            <a:endParaRPr lang="en-US" altLang="en-US" sz="1800" dirty="0">
              <a:solidFill>
                <a:schemeClr val="accent5">
                  <a:lumMod val="90000"/>
                </a:schemeClr>
              </a:solidFill>
              <a:latin typeface="Avenir Book" panose="02000503020000020003" pitchFamily="2" charset="0"/>
              <a:ea typeface="ＭＳ Ｐゴシック" panose="020B0600070205080204" pitchFamily="34" charset="-128"/>
            </a:endParaRPr>
          </a:p>
          <a:p>
            <a:pPr>
              <a:defRPr/>
            </a:pPr>
            <a:r>
              <a:rPr lang="en-US" altLang="en-US" sz="1800" b="1" dirty="0">
                <a:latin typeface="Avenir Book" panose="02000503020000020003" pitchFamily="2" charset="0"/>
                <a:ea typeface="ＭＳ Ｐゴシック" panose="020B0600070205080204" pitchFamily="34" charset="-128"/>
              </a:rPr>
              <a:t>Field trip costs</a:t>
            </a:r>
            <a:r>
              <a:rPr lang="en-US" altLang="en-US" sz="1800" dirty="0">
                <a:latin typeface="Avenir Book" panose="02000503020000020003" pitchFamily="2" charset="0"/>
                <a:ea typeface="ＭＳ Ｐゴシック" panose="020B0600070205080204" pitchFamily="34" charset="-128"/>
              </a:rPr>
              <a:t>: Assume ~$2000-$2400 (includes flights)</a:t>
            </a:r>
          </a:p>
          <a:p>
            <a:pPr>
              <a:defRPr/>
            </a:pPr>
            <a:r>
              <a:rPr lang="en-US" altLang="en-US" sz="1800" b="1" dirty="0">
                <a:latin typeface="Avenir Book" panose="02000503020000020003" pitchFamily="2" charset="0"/>
                <a:ea typeface="ＭＳ Ｐゴシック" panose="020B0600070205080204" pitchFamily="34" charset="-128"/>
              </a:rPr>
              <a:t>Optional </a:t>
            </a:r>
            <a:r>
              <a:rPr lang="en-US" altLang="en-US" sz="1800" b="1" dirty="0" err="1">
                <a:latin typeface="Avenir Book" panose="02000503020000020003" pitchFamily="2" charset="0"/>
                <a:ea typeface="ＭＳ Ｐゴシック" panose="020B0600070205080204" pitchFamily="34" charset="-128"/>
              </a:rPr>
              <a:t>heli</a:t>
            </a:r>
            <a:r>
              <a:rPr lang="en-US" altLang="en-US" sz="1800" b="1" dirty="0">
                <a:latin typeface="Avenir Book" panose="02000503020000020003" pitchFamily="2" charset="0"/>
                <a:ea typeface="ＭＳ Ｐゴシック" panose="020B0600070205080204" pitchFamily="34" charset="-128"/>
              </a:rPr>
              <a:t> flight</a:t>
            </a:r>
            <a:r>
              <a:rPr lang="en-US" altLang="en-US" sz="1800" dirty="0">
                <a:latin typeface="Avenir Book" panose="02000503020000020003" pitchFamily="2" charset="0"/>
                <a:ea typeface="ＭＳ Ｐゴシック" panose="020B0600070205080204" pitchFamily="34" charset="-128"/>
              </a:rPr>
              <a:t>: Fox Glacier ~$500</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13218</TotalTime>
  <Words>675</Words>
  <Application>Microsoft Macintosh PowerPoint</Application>
  <PresentationFormat>On-screen Show (16:9)</PresentationFormat>
  <Paragraphs>72</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Avenir Book</vt:lpstr>
      <vt:lpstr>Calibri</vt:lpstr>
      <vt:lpstr>Default Design</vt:lpstr>
      <vt:lpstr>PowerPoint Presentation</vt:lpstr>
      <vt:lpstr>Aims of the subject</vt:lpstr>
      <vt:lpstr>PowerPoint Presentation</vt:lpstr>
      <vt:lpstr>Palaeoclimatology</vt:lpstr>
      <vt:lpstr>Field work themes</vt:lpstr>
      <vt:lpstr>Subject structure</vt:lpstr>
      <vt:lpstr>PowerPoint Presentation</vt:lpstr>
      <vt:lpstr>Field work logistics</vt:lpstr>
      <vt:lpstr>Entry into the subject</vt:lpstr>
      <vt:lpstr>What you need to bring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pmarren</dc:creator>
  <cp:keywords/>
  <dc:description/>
  <cp:lastModifiedBy>Russell Drysdale</cp:lastModifiedBy>
  <cp:revision>159</cp:revision>
  <dcterms:created xsi:type="dcterms:W3CDTF">2011-10-10T02:30:15Z</dcterms:created>
  <dcterms:modified xsi:type="dcterms:W3CDTF">2024-09-30T13:15:15Z</dcterms:modified>
  <cp:category/>
</cp:coreProperties>
</file>